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90" r:id="rId7"/>
    <p:sldId id="291" r:id="rId8"/>
    <p:sldId id="292" r:id="rId9"/>
    <p:sldId id="333" r:id="rId10"/>
    <p:sldId id="334" r:id="rId11"/>
    <p:sldId id="300" r:id="rId12"/>
    <p:sldId id="326" r:id="rId13"/>
    <p:sldId id="327" r:id="rId14"/>
    <p:sldId id="328" r:id="rId15"/>
    <p:sldId id="329" r:id="rId16"/>
    <p:sldId id="330" r:id="rId17"/>
    <p:sldId id="331" r:id="rId18"/>
    <p:sldId id="332" r:id="rId19"/>
    <p:sldId id="307" r:id="rId20"/>
    <p:sldId id="323" r:id="rId21"/>
    <p:sldId id="324" r:id="rId22"/>
    <p:sldId id="325" r:id="rId23"/>
    <p:sldId id="317" r:id="rId24"/>
    <p:sldId id="318" r:id="rId25"/>
    <p:sldId id="319" r:id="rId26"/>
    <p:sldId id="320" r:id="rId27"/>
    <p:sldId id="321" r:id="rId28"/>
    <p:sldId id="322" r:id="rId29"/>
    <p:sldId id="282" r:id="rId30"/>
    <p:sldId id="289" r:id="rId31"/>
  </p:sldIdLst>
  <p:sldSz cx="9144000" cy="5143500" type="screen16x9"/>
  <p:notesSz cx="6858000" cy="9144000"/>
  <p:embeddedFontLst>
    <p:embeddedFont>
      <p:font typeface="Aptos Narrow" panose="020B0004020202020204" pitchFamily="34" charset="0"/>
      <p:regular r:id="rId33"/>
      <p:bold r:id="rId34"/>
      <p:italic r:id="rId35"/>
      <p:boldItalic r:id="rId36"/>
    </p:embeddedFont>
    <p:embeddedFont>
      <p:font typeface="Lato" panose="020F0502020204030203" pitchFamily="34" charset="0"/>
      <p:regular r:id="rId37"/>
      <p:bold r:id="rId38"/>
      <p:italic r:id="rId39"/>
      <p:boldItalic r:id="rId40"/>
    </p:embeddedFont>
    <p:embeddedFont>
      <p:font typeface="Raleway"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F1511-7BBA-CE28-D4D6-E8611271E46B}" v="81" dt="2025-07-22T10:59:20.469"/>
    <p1510:client id="{7067399C-9923-68E7-94E5-2D79E3AAC857}" v="32" dt="2025-07-22T08:59:00.365"/>
    <p1510:client id="{9050044B-5238-A001-E57C-1EDD9736D879}" v="2" dt="2025-07-22T09:10:07.054"/>
    <p1510:client id="{E1EBEAD5-99F9-706D-CA7B-E738EFBBB0F2}" v="342" dt="2025-07-22T08:45:13.813"/>
  </p1510:revLst>
</p1510:revInfo>
</file>

<file path=ppt/tableStyles.xml><?xml version="1.0" encoding="utf-8"?>
<a:tblStyleLst xmlns:a="http://schemas.openxmlformats.org/drawingml/2006/main" def="{E918AFA8-AB33-49FC-BFED-4F3DB0367C5E}">
  <a:tblStyle styleId="{E918AFA8-AB33-49FC-BFED-4F3DB0367C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6c0faf14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6c0faf14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BFBD4F9-7327-D76E-97E0-0592F603D796}"/>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4C4BA7C8-A897-158E-E725-75568FE321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97934422-F0A0-7B90-D39D-6416900520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696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57A5C95E-870B-448C-4EDD-DCF96849C1C3}"/>
            </a:ext>
          </a:extLst>
        </p:cNvPr>
        <p:cNvGrpSpPr/>
        <p:nvPr/>
      </p:nvGrpSpPr>
      <p:grpSpPr>
        <a:xfrm>
          <a:off x="0" y="0"/>
          <a:ext cx="0" cy="0"/>
          <a:chOff x="0" y="0"/>
          <a:chExt cx="0" cy="0"/>
        </a:xfrm>
      </p:grpSpPr>
      <p:sp>
        <p:nvSpPr>
          <p:cNvPr id="111" name="Google Shape;111;g36c560b2f3c_2_0:notes">
            <a:extLst>
              <a:ext uri="{FF2B5EF4-FFF2-40B4-BE49-F238E27FC236}">
                <a16:creationId xmlns:a16="http://schemas.microsoft.com/office/drawing/2014/main" id="{5B075358-D2BF-4ED7-DAB8-AA4A980A92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c560b2f3c_2_0:notes">
            <a:extLst>
              <a:ext uri="{FF2B5EF4-FFF2-40B4-BE49-F238E27FC236}">
                <a16:creationId xmlns:a16="http://schemas.microsoft.com/office/drawing/2014/main" id="{1558E36B-75C3-BA8D-CA3F-17E3D8593E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612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02F23422-AC09-543A-6F02-1628B217FC24}"/>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15694A77-27C8-920C-822C-F75EBD186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584B0042-3916-28D9-557D-074E3FD414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0528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75D675E-0714-A007-1E60-D770786260B4}"/>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7104D28D-C7D8-9B9F-3637-6BE5C30085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B17D9427-30B9-EE2E-402E-4C324BA13C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130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7669F988-15B5-D928-0E17-60C1B5851190}"/>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E4AE6EC7-A852-69F1-2AD5-A249946081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1430A826-BBA5-91F3-531D-AB894C5028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8263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A23C53B2-A241-4EAF-2D0A-859D21F6C046}"/>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B64A1373-E348-8834-3F6B-7E9BD9A439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57F34EA1-A2AD-CA21-F1C7-FAAC297AD1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93670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A8BFC15-5F75-6F0A-F610-652234AAD68C}"/>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6FBC0EBD-083F-F6B2-D0A4-4FCDEFDBF5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71AD7110-D67E-EC4D-C8F9-9AC2C2A032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5520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36FD99E-F669-08D7-4888-5AB2361BBAB5}"/>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4D59961C-8C64-79F7-B547-BB14CFC071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78B5F277-5CAD-ECDA-56A5-0BA13906E3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558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a:extLst>
            <a:ext uri="{FF2B5EF4-FFF2-40B4-BE49-F238E27FC236}">
              <a16:creationId xmlns:a16="http://schemas.microsoft.com/office/drawing/2014/main" id="{533AB1BB-491E-3CEF-C27D-EB2FE89B5BF3}"/>
            </a:ext>
          </a:extLst>
        </p:cNvPr>
        <p:cNvGrpSpPr/>
        <p:nvPr/>
      </p:nvGrpSpPr>
      <p:grpSpPr>
        <a:xfrm>
          <a:off x="0" y="0"/>
          <a:ext cx="0" cy="0"/>
          <a:chOff x="0" y="0"/>
          <a:chExt cx="0" cy="0"/>
        </a:xfrm>
      </p:grpSpPr>
      <p:sp>
        <p:nvSpPr>
          <p:cNvPr id="318" name="Google Shape;318;g36aeee8b4a8_0_0:notes">
            <a:extLst>
              <a:ext uri="{FF2B5EF4-FFF2-40B4-BE49-F238E27FC236}">
                <a16:creationId xmlns:a16="http://schemas.microsoft.com/office/drawing/2014/main" id="{258A1ADA-BAA4-E555-45BC-B987F91F7E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6aeee8b4a8_0_0:notes">
            <a:extLst>
              <a:ext uri="{FF2B5EF4-FFF2-40B4-BE49-F238E27FC236}">
                <a16:creationId xmlns:a16="http://schemas.microsoft.com/office/drawing/2014/main" id="{C98D6511-468B-65FD-8E9C-7B12FABC14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447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89FFD19B-AEE8-78CE-815C-42AA50106B5E}"/>
            </a:ext>
          </a:extLst>
        </p:cNvPr>
        <p:cNvGrpSpPr/>
        <p:nvPr/>
      </p:nvGrpSpPr>
      <p:grpSpPr>
        <a:xfrm>
          <a:off x="0" y="0"/>
          <a:ext cx="0" cy="0"/>
          <a:chOff x="0" y="0"/>
          <a:chExt cx="0" cy="0"/>
        </a:xfrm>
      </p:grpSpPr>
      <p:sp>
        <p:nvSpPr>
          <p:cNvPr id="111" name="Google Shape;111;g36c560b2f3c_2_0:notes">
            <a:extLst>
              <a:ext uri="{FF2B5EF4-FFF2-40B4-BE49-F238E27FC236}">
                <a16:creationId xmlns:a16="http://schemas.microsoft.com/office/drawing/2014/main" id="{9072AC89-452F-BCC4-6C44-F86F11D241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c560b2f3c_2_0:notes">
            <a:extLst>
              <a:ext uri="{FF2B5EF4-FFF2-40B4-BE49-F238E27FC236}">
                <a16:creationId xmlns:a16="http://schemas.microsoft.com/office/drawing/2014/main" id="{F999BACA-28ED-EB0C-6CDC-26D935AC60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123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DE63F989-8F21-EF40-2C04-3A48E0532BB9}"/>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0857ACB2-1B80-ACBC-BB82-F16C258E41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067864CF-2ED0-68A6-7A51-F3366E41FE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9493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86D4DF2-8390-3C0A-E753-F8196B1F33B9}"/>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562B188A-AB7E-F199-CCBD-EE6A31A15B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FEABAAB9-EC41-92A7-E557-795660D77E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3128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A496335-7587-E90F-EF87-A2779AFCC6ED}"/>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82574ECA-CA48-94E9-391B-BE0814C34B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41475FA8-5785-FD93-CF76-8731E86E42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9151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249912C5-F088-0395-C1A1-A9E36A99223A}"/>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DBAF1951-557A-613D-9F52-6E1BD781038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039047BA-D4CD-7F4C-E275-7ED61098D78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092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60A0CEBB-49A2-FEFA-D90E-3F238CB99400}"/>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86516ABA-193A-6DE6-459F-AA519788EA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CDD564EF-9C08-D9D3-6F91-852937F435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2287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570C3A14-6B25-5BD5-3854-586AA5D6190D}"/>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748DA3CC-BF69-378A-0331-910ACD3E8A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969D8E5A-4EBE-7C13-1361-9BDB37ED075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0360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38062E9D-EABD-4049-F5AA-1D23A673C9DF}"/>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D66D5821-D332-B359-8FC3-F91D00A638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34836EF9-491C-0D2F-FC24-E1ACE9E0BE4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377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D1569BF3-82C7-7402-FAE4-248885592273}"/>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15A9D216-82B1-DB4D-CE56-92885C2DD5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B1E12999-B279-84FF-23E1-A5417B6455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952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CBF617AA-D82F-0D4C-7013-ECA22320406B}"/>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19646C71-85D3-14BA-478B-8444F910C0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50B05BF3-BC8C-468B-235D-811580180B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9271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36aeee8b4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36aeee8b4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a24f380b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a24f380b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6c0faf1470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6c0faf147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6c0faf147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6c0faf147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c560b2f3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c560b2f3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B57F4108-EB47-89B5-1B8A-C0BFAA19F72B}"/>
            </a:ext>
          </a:extLst>
        </p:cNvPr>
        <p:cNvGrpSpPr/>
        <p:nvPr/>
      </p:nvGrpSpPr>
      <p:grpSpPr>
        <a:xfrm>
          <a:off x="0" y="0"/>
          <a:ext cx="0" cy="0"/>
          <a:chOff x="0" y="0"/>
          <a:chExt cx="0" cy="0"/>
        </a:xfrm>
      </p:grpSpPr>
      <p:sp>
        <p:nvSpPr>
          <p:cNvPr id="111" name="Google Shape;111;g36c560b2f3c_2_0:notes">
            <a:extLst>
              <a:ext uri="{FF2B5EF4-FFF2-40B4-BE49-F238E27FC236}">
                <a16:creationId xmlns:a16="http://schemas.microsoft.com/office/drawing/2014/main" id="{3D62141B-7E85-4BF7-4AB6-362252B2E3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c560b2f3c_2_0:notes">
            <a:extLst>
              <a:ext uri="{FF2B5EF4-FFF2-40B4-BE49-F238E27FC236}">
                <a16:creationId xmlns:a16="http://schemas.microsoft.com/office/drawing/2014/main" id="{BAAC044B-1403-8CA2-F262-068D6E7A85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437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0963FEE6-552E-D803-447A-D81C14C970A0}"/>
            </a:ext>
          </a:extLst>
        </p:cNvPr>
        <p:cNvGrpSpPr/>
        <p:nvPr/>
      </p:nvGrpSpPr>
      <p:grpSpPr>
        <a:xfrm>
          <a:off x="0" y="0"/>
          <a:ext cx="0" cy="0"/>
          <a:chOff x="0" y="0"/>
          <a:chExt cx="0" cy="0"/>
        </a:xfrm>
      </p:grpSpPr>
      <p:sp>
        <p:nvSpPr>
          <p:cNvPr id="111" name="Google Shape;111;g36c560b2f3c_2_0:notes">
            <a:extLst>
              <a:ext uri="{FF2B5EF4-FFF2-40B4-BE49-F238E27FC236}">
                <a16:creationId xmlns:a16="http://schemas.microsoft.com/office/drawing/2014/main" id="{86502698-12B1-D1ED-7937-FB0913F93C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c560b2f3c_2_0:notes">
            <a:extLst>
              <a:ext uri="{FF2B5EF4-FFF2-40B4-BE49-F238E27FC236}">
                <a16:creationId xmlns:a16="http://schemas.microsoft.com/office/drawing/2014/main" id="{83FA881E-7C9F-0236-C28E-F43AA6FBDA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629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a:extLst>
            <a:ext uri="{FF2B5EF4-FFF2-40B4-BE49-F238E27FC236}">
              <a16:creationId xmlns:a16="http://schemas.microsoft.com/office/drawing/2014/main" id="{3F352E9F-075C-962C-B960-8A84A8A8EF48}"/>
            </a:ext>
          </a:extLst>
        </p:cNvPr>
        <p:cNvGrpSpPr/>
        <p:nvPr/>
      </p:nvGrpSpPr>
      <p:grpSpPr>
        <a:xfrm>
          <a:off x="0" y="0"/>
          <a:ext cx="0" cy="0"/>
          <a:chOff x="0" y="0"/>
          <a:chExt cx="0" cy="0"/>
        </a:xfrm>
      </p:grpSpPr>
      <p:sp>
        <p:nvSpPr>
          <p:cNvPr id="111" name="Google Shape;111;g36c560b2f3c_2_0:notes">
            <a:extLst>
              <a:ext uri="{FF2B5EF4-FFF2-40B4-BE49-F238E27FC236}">
                <a16:creationId xmlns:a16="http://schemas.microsoft.com/office/drawing/2014/main" id="{22E9E7E6-BAA4-8E5C-6F2D-3705F30AD9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c560b2f3c_2_0:notes">
            <a:extLst>
              <a:ext uri="{FF2B5EF4-FFF2-40B4-BE49-F238E27FC236}">
                <a16:creationId xmlns:a16="http://schemas.microsoft.com/office/drawing/2014/main" id="{B2C4A177-453B-F0B6-DFE3-421E48CD386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37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a:extLst>
            <a:ext uri="{FF2B5EF4-FFF2-40B4-BE49-F238E27FC236}">
              <a16:creationId xmlns:a16="http://schemas.microsoft.com/office/drawing/2014/main" id="{7266A53E-A474-501F-6AF6-A9938AA878A6}"/>
            </a:ext>
          </a:extLst>
        </p:cNvPr>
        <p:cNvGrpSpPr/>
        <p:nvPr/>
      </p:nvGrpSpPr>
      <p:grpSpPr>
        <a:xfrm>
          <a:off x="0" y="0"/>
          <a:ext cx="0" cy="0"/>
          <a:chOff x="0" y="0"/>
          <a:chExt cx="0" cy="0"/>
        </a:xfrm>
      </p:grpSpPr>
      <p:sp>
        <p:nvSpPr>
          <p:cNvPr id="372" name="Google Shape;372;g36b7eca7131_0_58:notes">
            <a:extLst>
              <a:ext uri="{FF2B5EF4-FFF2-40B4-BE49-F238E27FC236}">
                <a16:creationId xmlns:a16="http://schemas.microsoft.com/office/drawing/2014/main" id="{46D0F9E5-BAFC-BAF2-13EC-F59519DE2CB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36b7eca7131_0_58:notes">
            <a:extLst>
              <a:ext uri="{FF2B5EF4-FFF2-40B4-BE49-F238E27FC236}">
                <a16:creationId xmlns:a16="http://schemas.microsoft.com/office/drawing/2014/main" id="{A53415D2-E1FD-5176-E712-F9F209FFAC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667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transition spd="med">
    <p:fad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850400"/>
          </a:xfrm>
          <a:prstGeom prst="rect">
            <a:avLst/>
          </a:prstGeom>
        </p:spPr>
        <p:txBody>
          <a:bodyPr spcFirstLastPara="1" wrap="square" lIns="91425" tIns="91425" rIns="91425" bIns="91425" anchor="t" anchorCtr="0">
            <a:noAutofit/>
          </a:bodyPr>
          <a:lstStyle/>
          <a:p>
            <a:pPr lvl="0" algn="ctr"/>
            <a:r>
              <a:rPr lang="en-US" sz="4400"/>
              <a:t>Localization, Navigation and Smart Mobility</a:t>
            </a:r>
            <a:endParaRPr sz="3200"/>
          </a:p>
        </p:txBody>
      </p:sp>
      <p:sp>
        <p:nvSpPr>
          <p:cNvPr id="87" name="Google Shape;87;p13"/>
          <p:cNvSpPr txBox="1">
            <a:spLocks noGrp="1"/>
          </p:cNvSpPr>
          <p:nvPr>
            <p:ph type="subTitle" idx="1"/>
          </p:nvPr>
        </p:nvSpPr>
        <p:spPr>
          <a:xfrm>
            <a:off x="729450" y="3360800"/>
            <a:ext cx="7688100" cy="1294200"/>
          </a:xfrm>
          <a:prstGeom prst="rect">
            <a:avLst/>
          </a:prstGeom>
        </p:spPr>
        <p:txBody>
          <a:bodyPr spcFirstLastPara="1" wrap="square" lIns="91425" tIns="91425" rIns="91425" bIns="91425" anchor="t" anchorCtr="0">
            <a:normAutofit fontScale="62500" lnSpcReduction="20000"/>
          </a:bodyPr>
          <a:lstStyle/>
          <a:p>
            <a:pPr marL="0" indent="0" algn="ctr">
              <a:lnSpc>
                <a:spcPct val="90000"/>
              </a:lnSpc>
              <a:spcBef>
                <a:spcPts val="1000"/>
              </a:spcBef>
            </a:pPr>
            <a:r>
              <a:rPr lang="en-US" sz="3200"/>
              <a:t>Prof. Monica Nicoli </a:t>
            </a:r>
            <a:endParaRPr lang="en-US"/>
          </a:p>
          <a:p>
            <a:pPr marL="0" indent="0" algn="ctr">
              <a:lnSpc>
                <a:spcPct val="90000"/>
              </a:lnSpc>
              <a:spcBef>
                <a:spcPts val="1000"/>
              </a:spcBef>
            </a:pPr>
            <a:r>
              <a:rPr lang="en-US" sz="2800"/>
              <a:t>Prof. Mattia </a:t>
            </a:r>
            <a:r>
              <a:rPr lang="en-US" sz="2900"/>
              <a:t>Brambilla </a:t>
            </a:r>
            <a:endParaRPr lang="en-US" sz="1200" b="1" u="sng">
              <a:solidFill>
                <a:schemeClr val="dk2"/>
              </a:solidFill>
            </a:endParaRPr>
          </a:p>
          <a:p>
            <a:pPr marL="0" lvl="0" indent="0" algn="l" rtl="0">
              <a:spcBef>
                <a:spcPts val="0"/>
              </a:spcBef>
              <a:spcAft>
                <a:spcPts val="0"/>
              </a:spcAft>
              <a:buNone/>
            </a:pPr>
            <a:endParaRPr sz="1200" b="1" u="sng">
              <a:solidFill>
                <a:schemeClr val="dk2"/>
              </a:solidFill>
            </a:endParaRPr>
          </a:p>
          <a:p>
            <a:pPr marL="0" lvl="0" indent="0" algn="l" rtl="0">
              <a:spcBef>
                <a:spcPts val="0"/>
              </a:spcBef>
              <a:spcAft>
                <a:spcPts val="0"/>
              </a:spcAft>
              <a:buNone/>
            </a:pPr>
            <a:endParaRPr sz="1200" b="1" u="sng">
              <a:solidFill>
                <a:schemeClr val="dk2"/>
              </a:solidFill>
            </a:endParaRPr>
          </a:p>
          <a:p>
            <a:pPr marL="0" lvl="0" indent="0" algn="l" rtl="0">
              <a:spcBef>
                <a:spcPts val="0"/>
              </a:spcBef>
              <a:spcAft>
                <a:spcPts val="0"/>
              </a:spcAft>
              <a:buNone/>
            </a:pPr>
            <a:endParaRPr sz="1200" b="1" u="sng">
              <a:solidFill>
                <a:schemeClr val="dk2"/>
              </a:solidFill>
            </a:endParaRPr>
          </a:p>
          <a:p>
            <a:pPr marL="0" lvl="0" indent="0" algn="l" rtl="0">
              <a:lnSpc>
                <a:spcPct val="115000"/>
              </a:lnSpc>
              <a:spcBef>
                <a:spcPts val="0"/>
              </a:spcBef>
              <a:spcAft>
                <a:spcPts val="0"/>
              </a:spcAft>
              <a:buNone/>
            </a:pPr>
            <a:r>
              <a:rPr lang="es" sz="1400">
                <a:solidFill>
                  <a:schemeClr val="dk2"/>
                </a:solidFill>
                <a:latin typeface="Arial"/>
                <a:ea typeface="Arial"/>
                <a:cs typeface="Arial"/>
                <a:sym typeface="Arial"/>
              </a:rPr>
              <a:t>Dipartimento di Elettronica, Informazione e Bioingegneria Politecnico Di Milano</a:t>
            </a:r>
            <a:endParaRPr sz="1400">
              <a:solidFill>
                <a:schemeClr val="dk2"/>
              </a:solidFill>
              <a:latin typeface="Arial"/>
              <a:ea typeface="Arial"/>
              <a:cs typeface="Arial"/>
              <a:sym typeface="Arial"/>
            </a:endParaRPr>
          </a:p>
          <a:p>
            <a:pPr marL="0" lvl="0" indent="0" algn="l" rtl="0">
              <a:spcBef>
                <a:spcPts val="0"/>
              </a:spcBef>
              <a:spcAft>
                <a:spcPts val="0"/>
              </a:spcAft>
              <a:buNone/>
            </a:pPr>
            <a:endParaRPr sz="1200" b="1" u="sng">
              <a:solidFill>
                <a:schemeClr val="dk2"/>
              </a:solidFill>
            </a:endParaRPr>
          </a:p>
        </p:txBody>
      </p:sp>
      <p:pic>
        <p:nvPicPr>
          <p:cNvPr id="88" name="Google Shape;88;p13"/>
          <p:cNvPicPr preferRelativeResize="0"/>
          <p:nvPr/>
        </p:nvPicPr>
        <p:blipFill>
          <a:blip r:embed="rId3">
            <a:alphaModFix/>
          </a:blip>
          <a:stretch>
            <a:fillRect/>
          </a:stretch>
        </p:blipFill>
        <p:spPr>
          <a:xfrm>
            <a:off x="8153972" y="525125"/>
            <a:ext cx="990025" cy="8705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F1DFC695-1F33-13EE-A660-8A42D7557825}"/>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3959E389-BE66-5237-77AE-A91C51585BD8}"/>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10</a:t>
            </a:fld>
            <a:endParaRPr/>
          </a:p>
        </p:txBody>
      </p:sp>
      <p:sp>
        <p:nvSpPr>
          <p:cNvPr id="376" name="Google Shape;376;p43">
            <a:extLst>
              <a:ext uri="{FF2B5EF4-FFF2-40B4-BE49-F238E27FC236}">
                <a16:creationId xmlns:a16="http://schemas.microsoft.com/office/drawing/2014/main" id="{12A401D5-C49E-97D2-0F8D-5F1DE6760B6C}"/>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pPr lvl="0"/>
            <a:r>
              <a:rPr lang="en-US" sz="2000"/>
              <a:t>Raw </a:t>
            </a:r>
            <a:r>
              <a:rPr lang="en-US" sz="2000" err="1"/>
              <a:t>AoA</a:t>
            </a:r>
            <a:r>
              <a:rPr lang="en-US" sz="2000"/>
              <a:t> Elevation Analysis</a:t>
            </a:r>
            <a:endParaRPr sz="2000"/>
          </a:p>
        </p:txBody>
      </p:sp>
      <p:sp>
        <p:nvSpPr>
          <p:cNvPr id="378" name="Google Shape;378;p43">
            <a:extLst>
              <a:ext uri="{FF2B5EF4-FFF2-40B4-BE49-F238E27FC236}">
                <a16:creationId xmlns:a16="http://schemas.microsoft.com/office/drawing/2014/main" id="{40A39875-C337-A411-672B-A87ACB39537F}"/>
              </a:ext>
            </a:extLst>
          </p:cNvPr>
          <p:cNvSpPr txBox="1">
            <a:spLocks noGrp="1"/>
          </p:cNvSpPr>
          <p:nvPr>
            <p:ph type="body" idx="2"/>
          </p:nvPr>
        </p:nvSpPr>
        <p:spPr>
          <a:xfrm>
            <a:off x="683025" y="1970230"/>
            <a:ext cx="3300900" cy="1398612"/>
          </a:xfrm>
          <a:prstGeom prst="rect">
            <a:avLst/>
          </a:prstGeom>
        </p:spPr>
        <p:txBody>
          <a:bodyPr spcFirstLastPara="1" wrap="square" lIns="91425" tIns="91425" rIns="91425" bIns="91425" anchor="t" anchorCtr="0">
            <a:normAutofit fontScale="92500" lnSpcReduction="10000"/>
          </a:bodyPr>
          <a:lstStyle/>
          <a:p>
            <a:pPr marL="0" lvl="0" indent="0">
              <a:buNone/>
            </a:pPr>
            <a:r>
              <a:rPr lang="en-US" sz="1100">
                <a:solidFill>
                  <a:schemeClr val="dk2"/>
                </a:solidFill>
                <a:latin typeface="Raleway"/>
              </a:rPr>
              <a:t>The raw </a:t>
            </a:r>
            <a:r>
              <a:rPr lang="en-US" sz="1100" err="1">
                <a:solidFill>
                  <a:schemeClr val="dk2"/>
                </a:solidFill>
                <a:latin typeface="Raleway"/>
              </a:rPr>
              <a:t>AoA</a:t>
            </a:r>
            <a:r>
              <a:rPr lang="en-US" sz="1100">
                <a:solidFill>
                  <a:schemeClr val="dk2"/>
                </a:solidFill>
                <a:latin typeface="Raleway"/>
              </a:rPr>
              <a:t> elevation angles, expressed in degrees, are visualized for each AP. The elevation data appears relatively stable across antennas, with some channels showing noise and discontinuities. These variations can impact localization precision and require filtering or correction in the preprocessing phase.</a:t>
            </a:r>
          </a:p>
        </p:txBody>
      </p:sp>
      <p:sp>
        <p:nvSpPr>
          <p:cNvPr id="379" name="Google Shape;379;p43">
            <a:extLst>
              <a:ext uri="{FF2B5EF4-FFF2-40B4-BE49-F238E27FC236}">
                <a16:creationId xmlns:a16="http://schemas.microsoft.com/office/drawing/2014/main" id="{11DB0043-F8E9-445B-332B-788850D377A5}"/>
              </a:ext>
            </a:extLst>
          </p:cNvPr>
          <p:cNvSpPr txBox="1">
            <a:spLocks noGrp="1"/>
          </p:cNvSpPr>
          <p:nvPr>
            <p:ph type="body" idx="2"/>
          </p:nvPr>
        </p:nvSpPr>
        <p:spPr>
          <a:xfrm>
            <a:off x="548231" y="3368842"/>
            <a:ext cx="3570487" cy="1708808"/>
          </a:xfrm>
          <a:prstGeom prst="rect">
            <a:avLst/>
          </a:prstGeom>
        </p:spPr>
        <p:txBody>
          <a:bodyPr spcFirstLastPara="1" wrap="square" lIns="91425" tIns="91425" rIns="91425" bIns="91425" anchor="t" anchorCtr="0">
            <a:normAutofit fontScale="70000" lnSpcReduction="20000"/>
          </a:bodyPr>
          <a:lstStyle/>
          <a:p>
            <a:pPr marL="146050" indent="0">
              <a:lnSpc>
                <a:spcPct val="100000"/>
              </a:lnSpc>
              <a:buClr>
                <a:schemeClr val="dk2"/>
              </a:buClr>
              <a:buSzPts val="2600"/>
              <a:buNone/>
            </a:pPr>
            <a:r>
              <a:rPr lang="en-US" sz="2400" b="1">
                <a:solidFill>
                  <a:schemeClr val="dk2"/>
                </a:solidFill>
                <a:latin typeface="Raleway"/>
                <a:sym typeface="Raleway"/>
              </a:rPr>
              <a:t>Static </a:t>
            </a:r>
            <a:r>
              <a:rPr lang="en-US" sz="2400" b="1" err="1">
                <a:solidFill>
                  <a:schemeClr val="dk2"/>
                </a:solidFill>
                <a:latin typeface="Raleway"/>
                <a:sym typeface="Raleway"/>
              </a:rPr>
              <a:t>AoA</a:t>
            </a:r>
            <a:r>
              <a:rPr lang="en-US" sz="2400" b="1">
                <a:solidFill>
                  <a:schemeClr val="dk2"/>
                </a:solidFill>
                <a:latin typeface="Raleway"/>
                <a:sym typeface="Raleway"/>
              </a:rPr>
              <a:t> Geometry (3D View)</a:t>
            </a:r>
          </a:p>
          <a:p>
            <a:pPr marL="146050" indent="0">
              <a:lnSpc>
                <a:spcPct val="100000"/>
              </a:lnSpc>
              <a:buClr>
                <a:schemeClr val="dk2"/>
              </a:buClr>
              <a:buSzPts val="2600"/>
              <a:buNone/>
            </a:pPr>
            <a:endParaRPr lang="en-US" sz="1400">
              <a:solidFill>
                <a:schemeClr val="dk2"/>
              </a:solidFill>
              <a:latin typeface="Raleway"/>
              <a:sym typeface="Raleway"/>
            </a:endParaRPr>
          </a:p>
          <a:p>
            <a:pPr marL="146050" indent="0">
              <a:lnSpc>
                <a:spcPct val="100000"/>
              </a:lnSpc>
              <a:buClr>
                <a:schemeClr val="dk2"/>
              </a:buClr>
              <a:buSzPts val="2600"/>
              <a:buNone/>
            </a:pPr>
            <a:r>
              <a:rPr lang="en-US" sz="1500">
                <a:solidFill>
                  <a:schemeClr val="dk2"/>
                </a:solidFill>
                <a:latin typeface="Raleway"/>
                <a:sym typeface="Raleway"/>
              </a:rPr>
              <a:t>To explore the geometric setup, a static 3D visualization was created showing </a:t>
            </a:r>
            <a:r>
              <a:rPr lang="en-US" sz="1500" err="1">
                <a:solidFill>
                  <a:schemeClr val="dk2"/>
                </a:solidFill>
                <a:latin typeface="Raleway"/>
                <a:sym typeface="Raleway"/>
              </a:rPr>
              <a:t>AoA</a:t>
            </a:r>
            <a:r>
              <a:rPr lang="en-US" sz="1500">
                <a:solidFill>
                  <a:schemeClr val="dk2"/>
                </a:solidFill>
                <a:latin typeface="Raleway"/>
                <a:sym typeface="Raleway"/>
              </a:rPr>
              <a:t> rays at a specific time step. Rays were drawn from each AP using azimuth and elevation angles, illustrating the direction of arrival. This helps evaluate angular coverage and alignment with the GPS RTK ground truth path.</a:t>
            </a:r>
          </a:p>
          <a:p>
            <a:pPr marL="146050" indent="0">
              <a:lnSpc>
                <a:spcPct val="100000"/>
              </a:lnSpc>
              <a:buClr>
                <a:schemeClr val="dk2"/>
              </a:buClr>
              <a:buSzPts val="2600"/>
              <a:buNone/>
            </a:pPr>
            <a:endParaRPr sz="1600" b="1">
              <a:solidFill>
                <a:schemeClr val="dk2"/>
              </a:solidFill>
              <a:latin typeface="Raleway"/>
              <a:sym typeface="Raleway"/>
            </a:endParaRPr>
          </a:p>
        </p:txBody>
      </p:sp>
      <p:pic>
        <p:nvPicPr>
          <p:cNvPr id="3" name="Picture 2">
            <a:extLst>
              <a:ext uri="{FF2B5EF4-FFF2-40B4-BE49-F238E27FC236}">
                <a16:creationId xmlns:a16="http://schemas.microsoft.com/office/drawing/2014/main" id="{08733659-A930-DF6E-5642-0910FABF2157}"/>
              </a:ext>
            </a:extLst>
          </p:cNvPr>
          <p:cNvPicPr>
            <a:picLocks noChangeAspect="1"/>
          </p:cNvPicPr>
          <p:nvPr/>
        </p:nvPicPr>
        <p:blipFill>
          <a:blip r:embed="rId3"/>
          <a:stretch>
            <a:fillRect/>
          </a:stretch>
        </p:blipFill>
        <p:spPr>
          <a:xfrm>
            <a:off x="5490028" y="132748"/>
            <a:ext cx="2861842" cy="2277350"/>
          </a:xfrm>
          <a:prstGeom prst="rect">
            <a:avLst/>
          </a:prstGeom>
        </p:spPr>
      </p:pic>
      <p:pic>
        <p:nvPicPr>
          <p:cNvPr id="5" name="Picture 4">
            <a:extLst>
              <a:ext uri="{FF2B5EF4-FFF2-40B4-BE49-F238E27FC236}">
                <a16:creationId xmlns:a16="http://schemas.microsoft.com/office/drawing/2014/main" id="{C914B550-4F73-02B2-4D54-82CE353CDE65}"/>
              </a:ext>
            </a:extLst>
          </p:cNvPr>
          <p:cNvPicPr>
            <a:picLocks noChangeAspect="1"/>
          </p:cNvPicPr>
          <p:nvPr/>
        </p:nvPicPr>
        <p:blipFill>
          <a:blip r:embed="rId4"/>
          <a:stretch>
            <a:fillRect/>
          </a:stretch>
        </p:blipFill>
        <p:spPr>
          <a:xfrm>
            <a:off x="5490028" y="2571750"/>
            <a:ext cx="2861842" cy="2276059"/>
          </a:xfrm>
          <a:prstGeom prst="rect">
            <a:avLst/>
          </a:prstGeom>
        </p:spPr>
      </p:pic>
    </p:spTree>
    <p:extLst>
      <p:ext uri="{BB962C8B-B14F-4D97-AF65-F5344CB8AC3E}">
        <p14:creationId xmlns:p14="http://schemas.microsoft.com/office/powerpoint/2010/main" val="354854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DB12BC68-C432-BDAC-9245-F8EF5F613054}"/>
            </a:ext>
          </a:extLst>
        </p:cNvPr>
        <p:cNvGrpSpPr/>
        <p:nvPr/>
      </p:nvGrpSpPr>
      <p:grpSpPr>
        <a:xfrm>
          <a:off x="0" y="0"/>
          <a:ext cx="0" cy="0"/>
          <a:chOff x="0" y="0"/>
          <a:chExt cx="0" cy="0"/>
        </a:xfrm>
      </p:grpSpPr>
      <p:sp>
        <p:nvSpPr>
          <p:cNvPr id="114" name="Google Shape;114;p17">
            <a:extLst>
              <a:ext uri="{FF2B5EF4-FFF2-40B4-BE49-F238E27FC236}">
                <a16:creationId xmlns:a16="http://schemas.microsoft.com/office/drawing/2014/main" id="{EC22B480-285A-2C3D-8154-1CDCCA5FEC48}"/>
              </a:ext>
            </a:extLst>
          </p:cNvPr>
          <p:cNvSpPr txBox="1">
            <a:spLocks noGrp="1"/>
          </p:cNvSpPr>
          <p:nvPr>
            <p:ph type="title"/>
          </p:nvPr>
        </p:nvSpPr>
        <p:spPr>
          <a:xfrm>
            <a:off x="730000" y="1318650"/>
            <a:ext cx="3300900" cy="3754500"/>
          </a:xfrm>
          <a:prstGeom prst="rect">
            <a:avLst/>
          </a:prstGeom>
        </p:spPr>
        <p:txBody>
          <a:bodyPr spcFirstLastPara="1" wrap="square" lIns="91425" tIns="91425" rIns="91425" bIns="91425" anchor="t" anchorCtr="0">
            <a:normAutofit/>
          </a:bodyPr>
          <a:lstStyle/>
          <a:p>
            <a:r>
              <a:rPr lang="en-US" sz="1800"/>
              <a:t>The 3D animation </a:t>
            </a:r>
            <a:br>
              <a:rPr lang="en-US" sz="1400"/>
            </a:br>
            <a:br>
              <a:rPr lang="en-US" sz="1400"/>
            </a:br>
            <a:r>
              <a:rPr lang="en-US" sz="1200" b="0">
                <a:ea typeface="Lato"/>
                <a:cs typeface="Lato"/>
                <a:sym typeface="Lato"/>
              </a:rPr>
              <a:t>Illustrates how </a:t>
            </a:r>
            <a:r>
              <a:rPr lang="en-US" sz="1200" b="0" err="1">
                <a:ea typeface="Lato"/>
                <a:cs typeface="Lato"/>
                <a:sym typeface="Lato"/>
              </a:rPr>
              <a:t>AoA</a:t>
            </a:r>
            <a:r>
              <a:rPr lang="en-US" sz="1200" b="0">
                <a:ea typeface="Lato"/>
                <a:cs typeface="Lato"/>
                <a:sym typeface="Lato"/>
              </a:rPr>
              <a:t> rays from active APs evolve over time, partially aligning with the ground-truth trajectory. At the final frame, only a subset of APs provides usable directional data, reflecting the time-varying signal visibility and AP relevance.</a:t>
            </a:r>
            <a:br>
              <a:rPr lang="en-US" sz="1200" b="0">
                <a:ea typeface="Lato"/>
                <a:cs typeface="Lato"/>
                <a:sym typeface="Lato"/>
              </a:rPr>
            </a:br>
            <a:br>
              <a:rPr lang="en-US" sz="2000"/>
            </a:br>
            <a:br>
              <a:rPr lang="en-US" sz="1050"/>
            </a:br>
            <a:br>
              <a:rPr lang="en-US" sz="1050"/>
            </a:br>
            <a:endParaRPr sz="1050" b="0">
              <a:solidFill>
                <a:srgbClr val="000000"/>
              </a:solidFill>
              <a:latin typeface="Arial"/>
              <a:ea typeface="Arial"/>
              <a:cs typeface="Arial"/>
              <a:sym typeface="Arial"/>
            </a:endParaRPr>
          </a:p>
        </p:txBody>
      </p:sp>
      <p:sp>
        <p:nvSpPr>
          <p:cNvPr id="115" name="Google Shape;115;p17">
            <a:extLst>
              <a:ext uri="{FF2B5EF4-FFF2-40B4-BE49-F238E27FC236}">
                <a16:creationId xmlns:a16="http://schemas.microsoft.com/office/drawing/2014/main" id="{9883EED1-6ED6-4161-D72A-1EBAC1B1CD50}"/>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11</a:t>
            </a:fld>
            <a:endParaRPr/>
          </a:p>
        </p:txBody>
      </p:sp>
      <p:sp>
        <p:nvSpPr>
          <p:cNvPr id="6" name="Google Shape;379;p43">
            <a:extLst>
              <a:ext uri="{FF2B5EF4-FFF2-40B4-BE49-F238E27FC236}">
                <a16:creationId xmlns:a16="http://schemas.microsoft.com/office/drawing/2014/main" id="{A78D4BBE-9917-503B-E15C-5D99058F7912}"/>
              </a:ext>
            </a:extLst>
          </p:cNvPr>
          <p:cNvSpPr txBox="1">
            <a:spLocks/>
          </p:cNvSpPr>
          <p:nvPr/>
        </p:nvSpPr>
        <p:spPr>
          <a:xfrm>
            <a:off x="4369524" y="4347994"/>
            <a:ext cx="1038251" cy="403798"/>
          </a:xfrm>
          <a:prstGeom prst="rect">
            <a:avLst/>
          </a:prstGeom>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46050"/>
            <a:r>
              <a:rPr lang="en-US" sz="1100">
                <a:solidFill>
                  <a:schemeClr val="dk2"/>
                </a:solidFill>
                <a:latin typeface="Raleway"/>
                <a:sym typeface="Raleway"/>
              </a:rPr>
              <a:t>Play video</a:t>
            </a:r>
          </a:p>
        </p:txBody>
      </p:sp>
      <p:pic>
        <p:nvPicPr>
          <p:cNvPr id="7" name="20250720-1326-34.8613513">
            <a:hlinkClick r:id="" action="ppaction://media"/>
            <a:extLst>
              <a:ext uri="{FF2B5EF4-FFF2-40B4-BE49-F238E27FC236}">
                <a16:creationId xmlns:a16="http://schemas.microsoft.com/office/drawing/2014/main" id="{A7CFE85F-5C33-9F44-52D0-963216C038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72000" y="1449494"/>
            <a:ext cx="3640364" cy="2898500"/>
          </a:xfrm>
          <a:prstGeom prst="rect">
            <a:avLst/>
          </a:prstGeom>
        </p:spPr>
      </p:pic>
    </p:spTree>
    <p:extLst>
      <p:ext uri="{BB962C8B-B14F-4D97-AF65-F5344CB8AC3E}">
        <p14:creationId xmlns:p14="http://schemas.microsoft.com/office/powerpoint/2010/main" val="336822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4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CC08C832-576F-F8FF-CADB-D7653EC9BBE7}"/>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E4AC78CC-57BF-2DC4-3892-F436ADA7F8EB}"/>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12</a:t>
            </a:fld>
            <a:endParaRPr/>
          </a:p>
        </p:txBody>
      </p:sp>
      <p:sp>
        <p:nvSpPr>
          <p:cNvPr id="376" name="Google Shape;376;p43">
            <a:extLst>
              <a:ext uri="{FF2B5EF4-FFF2-40B4-BE49-F238E27FC236}">
                <a16:creationId xmlns:a16="http://schemas.microsoft.com/office/drawing/2014/main" id="{6B2084D0-40C3-EABB-76B4-C9F4965E6250}"/>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pPr lvl="0"/>
            <a:r>
              <a:rPr lang="en-US" sz="2000"/>
              <a:t>AOA-Only, using EKF (Track 1: with Obstacle)</a:t>
            </a:r>
            <a:endParaRPr sz="2000"/>
          </a:p>
        </p:txBody>
      </p:sp>
      <p:sp>
        <p:nvSpPr>
          <p:cNvPr id="378" name="Google Shape;378;p43">
            <a:extLst>
              <a:ext uri="{FF2B5EF4-FFF2-40B4-BE49-F238E27FC236}">
                <a16:creationId xmlns:a16="http://schemas.microsoft.com/office/drawing/2014/main" id="{DB4ADF93-2AA3-C885-7571-521480395D54}"/>
              </a:ext>
            </a:extLst>
          </p:cNvPr>
          <p:cNvSpPr txBox="1">
            <a:spLocks noGrp="1"/>
          </p:cNvSpPr>
          <p:nvPr>
            <p:ph type="body" idx="2"/>
          </p:nvPr>
        </p:nvSpPr>
        <p:spPr>
          <a:xfrm>
            <a:off x="683025" y="1970230"/>
            <a:ext cx="3300900" cy="1398612"/>
          </a:xfrm>
          <a:prstGeom prst="rect">
            <a:avLst/>
          </a:prstGeom>
        </p:spPr>
        <p:txBody>
          <a:bodyPr spcFirstLastPara="1" wrap="square" lIns="91425" tIns="91425" rIns="91425" bIns="91425" anchor="t" anchorCtr="0">
            <a:normAutofit fontScale="70000" lnSpcReduction="20000"/>
          </a:bodyPr>
          <a:lstStyle/>
          <a:p>
            <a:pPr marL="0" lvl="0" indent="0">
              <a:buNone/>
            </a:pPr>
            <a:r>
              <a:rPr lang="en-US" sz="1400" b="1">
                <a:solidFill>
                  <a:schemeClr val="dk2"/>
                </a:solidFill>
                <a:latin typeface="Raleway"/>
              </a:rPr>
              <a:t>Methodology</a:t>
            </a:r>
            <a:br>
              <a:rPr lang="en-US" sz="1400"/>
            </a:br>
            <a:br>
              <a:rPr lang="en-US" sz="1400"/>
            </a:br>
            <a:r>
              <a:rPr lang="en-US" sz="1400">
                <a:solidFill>
                  <a:schemeClr val="dk2"/>
                </a:solidFill>
                <a:latin typeface="Raleway"/>
              </a:rPr>
              <a:t>We applied a 2D AOA-only EKF using azimuth data from 10 APs, corrected with their yaw angles. The EKF used a constant velocity model, with initial positions estimated via weighted least squares. The loop included state prediction, nonlinear update using </a:t>
            </a:r>
            <a:r>
              <a:rPr lang="en-US" sz="1400" err="1">
                <a:solidFill>
                  <a:schemeClr val="dk2"/>
                </a:solidFill>
                <a:latin typeface="Raleway"/>
              </a:rPr>
              <a:t>AoA</a:t>
            </a:r>
            <a:r>
              <a:rPr lang="en-US" sz="1400">
                <a:solidFill>
                  <a:schemeClr val="dk2"/>
                </a:solidFill>
                <a:latin typeface="Raleway"/>
              </a:rPr>
              <a:t>, and adaptive noise tuning based on NIS.</a:t>
            </a:r>
          </a:p>
        </p:txBody>
      </p:sp>
      <p:sp>
        <p:nvSpPr>
          <p:cNvPr id="379" name="Google Shape;379;p43">
            <a:extLst>
              <a:ext uri="{FF2B5EF4-FFF2-40B4-BE49-F238E27FC236}">
                <a16:creationId xmlns:a16="http://schemas.microsoft.com/office/drawing/2014/main" id="{1AE17906-E53D-F5E0-957D-A2220949F961}"/>
              </a:ext>
            </a:extLst>
          </p:cNvPr>
          <p:cNvSpPr txBox="1">
            <a:spLocks noGrp="1"/>
          </p:cNvSpPr>
          <p:nvPr>
            <p:ph type="body" idx="2"/>
          </p:nvPr>
        </p:nvSpPr>
        <p:spPr>
          <a:xfrm>
            <a:off x="519739" y="3317967"/>
            <a:ext cx="3300900" cy="1825484"/>
          </a:xfrm>
          <a:prstGeom prst="rect">
            <a:avLst/>
          </a:prstGeom>
        </p:spPr>
        <p:txBody>
          <a:bodyPr spcFirstLastPara="1" wrap="square" lIns="91425" tIns="91425" rIns="91425" bIns="91425" anchor="t" anchorCtr="0">
            <a:normAutofit/>
          </a:bodyPr>
          <a:lstStyle/>
          <a:p>
            <a:pPr marL="146050" indent="0">
              <a:buNone/>
            </a:pPr>
            <a:r>
              <a:rPr lang="en-US" sz="700" b="1">
                <a:solidFill>
                  <a:schemeClr val="dk2"/>
                </a:solidFill>
                <a:latin typeface="Raleway"/>
              </a:rPr>
              <a:t>Trajectory</a:t>
            </a:r>
            <a:r>
              <a:rPr lang="en-US" sz="700">
                <a:solidFill>
                  <a:schemeClr val="dk2"/>
                </a:solidFill>
                <a:latin typeface="Raleway"/>
              </a:rPr>
              <a:t> </a:t>
            </a:r>
            <a:br>
              <a:rPr lang="en-US" sz="700">
                <a:solidFill>
                  <a:schemeClr val="dk2"/>
                </a:solidFill>
                <a:latin typeface="Raleway"/>
              </a:rPr>
            </a:br>
            <a:r>
              <a:rPr lang="en-US" sz="700">
                <a:solidFill>
                  <a:schemeClr val="dk2"/>
                </a:solidFill>
                <a:latin typeface="Raleway"/>
              </a:rPr>
              <a:t>	The EKF trajectory closely follows the ground truth, 	with small deviation near obstacle zones</a:t>
            </a:r>
            <a:br>
              <a:rPr lang="en-US" sz="700">
                <a:solidFill>
                  <a:schemeClr val="dk2"/>
                </a:solidFill>
                <a:latin typeface="Raleway"/>
              </a:rPr>
            </a:br>
            <a:endParaRPr lang="en-US" sz="700">
              <a:solidFill>
                <a:schemeClr val="dk2"/>
              </a:solidFill>
              <a:latin typeface="Raleway"/>
            </a:endParaRPr>
          </a:p>
          <a:p>
            <a:pPr marL="146050" indent="0">
              <a:buNone/>
            </a:pPr>
            <a:r>
              <a:rPr lang="en-US" sz="700" b="1">
                <a:solidFill>
                  <a:schemeClr val="dk2"/>
                </a:solidFill>
                <a:latin typeface="Raleway"/>
              </a:rPr>
              <a:t>Error vs Time</a:t>
            </a:r>
            <a:br>
              <a:rPr lang="en-US" sz="700">
                <a:solidFill>
                  <a:schemeClr val="dk2"/>
                </a:solidFill>
                <a:latin typeface="Raleway"/>
              </a:rPr>
            </a:br>
            <a:r>
              <a:rPr lang="en-US" sz="700">
                <a:solidFill>
                  <a:schemeClr val="dk2"/>
                </a:solidFill>
                <a:latin typeface="Raleway"/>
              </a:rPr>
              <a:t>	Error peaks (~5m) correspond to occlusions or l	ow-</a:t>
            </a:r>
            <a:r>
              <a:rPr lang="en-US" sz="700" err="1">
                <a:solidFill>
                  <a:schemeClr val="dk2"/>
                </a:solidFill>
                <a:latin typeface="Raleway"/>
              </a:rPr>
              <a:t>AoA</a:t>
            </a:r>
            <a:r>
              <a:rPr lang="en-US" sz="700">
                <a:solidFill>
                  <a:schemeClr val="dk2"/>
                </a:solidFill>
                <a:latin typeface="Raleway"/>
              </a:rPr>
              <a:t> visibility, but quickly stabilize</a:t>
            </a:r>
            <a:br>
              <a:rPr lang="en-US" sz="700">
                <a:solidFill>
                  <a:schemeClr val="dk2"/>
                </a:solidFill>
                <a:latin typeface="Raleway"/>
              </a:rPr>
            </a:br>
            <a:r>
              <a:rPr lang="en-US" sz="700" b="1">
                <a:solidFill>
                  <a:schemeClr val="dk2"/>
                </a:solidFill>
                <a:latin typeface="Raleway"/>
              </a:rPr>
              <a:t>Error CDF</a:t>
            </a:r>
            <a:br>
              <a:rPr lang="en-US" sz="700">
                <a:solidFill>
                  <a:schemeClr val="dk2"/>
                </a:solidFill>
                <a:latin typeface="Raleway"/>
              </a:rPr>
            </a:br>
            <a:r>
              <a:rPr lang="en-US" sz="700">
                <a:solidFill>
                  <a:schemeClr val="dk2"/>
                </a:solidFill>
                <a:latin typeface="Raleway"/>
              </a:rPr>
              <a:t>	~90% of localization errors are below 2 meters, 	showing robustness of the EKF</a:t>
            </a:r>
            <a:br>
              <a:rPr lang="en-US" sz="700">
                <a:solidFill>
                  <a:schemeClr val="dk2"/>
                </a:solidFill>
                <a:latin typeface="Raleway"/>
              </a:rPr>
            </a:br>
            <a:r>
              <a:rPr lang="en-US" sz="700" b="1">
                <a:solidFill>
                  <a:schemeClr val="dk2"/>
                </a:solidFill>
                <a:latin typeface="Raleway"/>
              </a:rPr>
              <a:t>NIS vs Time</a:t>
            </a:r>
            <a:br>
              <a:rPr lang="en-US" sz="700">
                <a:solidFill>
                  <a:schemeClr val="dk2"/>
                </a:solidFill>
                <a:latin typeface="Raleway"/>
              </a:rPr>
            </a:br>
            <a:r>
              <a:rPr lang="en-US" sz="700">
                <a:solidFill>
                  <a:schemeClr val="dk2"/>
                </a:solidFill>
                <a:latin typeface="Raleway"/>
              </a:rPr>
              <a:t>	Most innovations are within χ² bounds. A few spikes 	suggest inconsistency in high-noise regions.</a:t>
            </a:r>
            <a:endParaRPr sz="700">
              <a:solidFill>
                <a:schemeClr val="dk2"/>
              </a:solidFill>
              <a:latin typeface="Raleway"/>
              <a:sym typeface="Raleway"/>
            </a:endParaRPr>
          </a:p>
        </p:txBody>
      </p:sp>
      <p:pic>
        <p:nvPicPr>
          <p:cNvPr id="5" name="Picture 4">
            <a:extLst>
              <a:ext uri="{FF2B5EF4-FFF2-40B4-BE49-F238E27FC236}">
                <a16:creationId xmlns:a16="http://schemas.microsoft.com/office/drawing/2014/main" id="{DA3C3B27-4F50-4EC4-8B35-9E8C7DBB7930}"/>
              </a:ext>
            </a:extLst>
          </p:cNvPr>
          <p:cNvPicPr>
            <a:picLocks noChangeAspect="1"/>
          </p:cNvPicPr>
          <p:nvPr/>
        </p:nvPicPr>
        <p:blipFill>
          <a:blip r:embed="rId3"/>
          <a:stretch>
            <a:fillRect/>
          </a:stretch>
        </p:blipFill>
        <p:spPr>
          <a:xfrm>
            <a:off x="4683944" y="1145205"/>
            <a:ext cx="4401058" cy="3371987"/>
          </a:xfrm>
          <a:prstGeom prst="rect">
            <a:avLst/>
          </a:prstGeom>
        </p:spPr>
      </p:pic>
    </p:spTree>
    <p:extLst>
      <p:ext uri="{BB962C8B-B14F-4D97-AF65-F5344CB8AC3E}">
        <p14:creationId xmlns:p14="http://schemas.microsoft.com/office/powerpoint/2010/main" val="160370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0BF6D8EA-7C93-11EF-95E0-7E0756FA2318}"/>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CBC3D25E-5752-123A-7798-64031ED080E8}"/>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13</a:t>
            </a:fld>
            <a:endParaRPr/>
          </a:p>
        </p:txBody>
      </p:sp>
      <p:sp>
        <p:nvSpPr>
          <p:cNvPr id="376" name="Google Shape;376;p43">
            <a:extLst>
              <a:ext uri="{FF2B5EF4-FFF2-40B4-BE49-F238E27FC236}">
                <a16:creationId xmlns:a16="http://schemas.microsoft.com/office/drawing/2014/main" id="{8A77B4CE-0FE0-DC65-8133-0386E8DE5C5D}"/>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pPr lvl="0"/>
            <a:r>
              <a:rPr lang="en-US" sz="2000"/>
              <a:t>AOA-Only, using EKF (Track 1: with Obstacle)</a:t>
            </a:r>
            <a:endParaRPr sz="2000"/>
          </a:p>
        </p:txBody>
      </p:sp>
      <p:sp>
        <p:nvSpPr>
          <p:cNvPr id="378" name="Google Shape;378;p43">
            <a:extLst>
              <a:ext uri="{FF2B5EF4-FFF2-40B4-BE49-F238E27FC236}">
                <a16:creationId xmlns:a16="http://schemas.microsoft.com/office/drawing/2014/main" id="{08DFD329-3628-A84F-D9E0-7A3DDDE79058}"/>
              </a:ext>
            </a:extLst>
          </p:cNvPr>
          <p:cNvSpPr txBox="1">
            <a:spLocks noGrp="1"/>
          </p:cNvSpPr>
          <p:nvPr>
            <p:ph type="body" idx="2"/>
          </p:nvPr>
        </p:nvSpPr>
        <p:spPr>
          <a:xfrm>
            <a:off x="683025" y="1970230"/>
            <a:ext cx="3300900" cy="1398612"/>
          </a:xfrm>
          <a:prstGeom prst="rect">
            <a:avLst/>
          </a:prstGeom>
        </p:spPr>
        <p:txBody>
          <a:bodyPr spcFirstLastPara="1" wrap="square" lIns="91425" tIns="91425" rIns="91425" bIns="91425" anchor="t" anchorCtr="0">
            <a:normAutofit fontScale="70000" lnSpcReduction="20000"/>
          </a:bodyPr>
          <a:lstStyle/>
          <a:p>
            <a:pPr marL="0" lvl="0" indent="0">
              <a:buNone/>
            </a:pPr>
            <a:r>
              <a:rPr lang="en-US" sz="1400" b="1"/>
              <a:t>Velocity Estimate </a:t>
            </a:r>
            <a:br>
              <a:rPr lang="en-US" sz="1400"/>
            </a:br>
            <a:br>
              <a:rPr lang="en-US" sz="1400"/>
            </a:br>
            <a:r>
              <a:rPr lang="en-US" sz="1400"/>
              <a:t>The speed remains mostly stable between</a:t>
            </a:r>
            <a:br>
              <a:rPr lang="en-US" sz="1400"/>
            </a:br>
            <a:r>
              <a:rPr lang="en-US" sz="1400"/>
              <a:t>2.5–3.5 m/s, with a peak around 9 s likely</a:t>
            </a:r>
            <a:br>
              <a:rPr lang="en-US" sz="1400"/>
            </a:br>
            <a:r>
              <a:rPr lang="en-US" sz="1400"/>
              <a:t>due to sensor noise. Overall, the EKF</a:t>
            </a:r>
            <a:br>
              <a:rPr lang="en-US" sz="1400"/>
            </a:br>
            <a:r>
              <a:rPr lang="en-US" sz="1400"/>
              <a:t>provides smooth and reliable velocity</a:t>
            </a:r>
            <a:br>
              <a:rPr lang="en-US" sz="1400"/>
            </a:br>
            <a:r>
              <a:rPr lang="en-US" sz="1400"/>
              <a:t>estimation despite the obstacle.</a:t>
            </a:r>
            <a:br>
              <a:rPr lang="en-US" sz="1400"/>
            </a:br>
            <a:endParaRPr lang="en-US" sz="1400"/>
          </a:p>
        </p:txBody>
      </p:sp>
      <p:sp>
        <p:nvSpPr>
          <p:cNvPr id="379" name="Google Shape;379;p43">
            <a:extLst>
              <a:ext uri="{FF2B5EF4-FFF2-40B4-BE49-F238E27FC236}">
                <a16:creationId xmlns:a16="http://schemas.microsoft.com/office/drawing/2014/main" id="{BC518EF0-4C9A-F256-4963-3B803588B4BB}"/>
              </a:ext>
            </a:extLst>
          </p:cNvPr>
          <p:cNvSpPr txBox="1">
            <a:spLocks noGrp="1"/>
          </p:cNvSpPr>
          <p:nvPr>
            <p:ph type="body" idx="2"/>
          </p:nvPr>
        </p:nvSpPr>
        <p:spPr>
          <a:xfrm>
            <a:off x="519740" y="3368842"/>
            <a:ext cx="3300900" cy="1708808"/>
          </a:xfrm>
          <a:prstGeom prst="rect">
            <a:avLst/>
          </a:prstGeom>
        </p:spPr>
        <p:txBody>
          <a:bodyPr spcFirstLastPara="1" wrap="square" lIns="91425" tIns="91425" rIns="91425" bIns="91425" anchor="t" anchorCtr="0">
            <a:normAutofit lnSpcReduction="10000"/>
          </a:bodyPr>
          <a:lstStyle/>
          <a:p>
            <a:pPr marL="146050" indent="0">
              <a:buNone/>
            </a:pPr>
            <a:r>
              <a:rPr lang="en-US" sz="1100" b="1">
                <a:solidFill>
                  <a:schemeClr val="bg2"/>
                </a:solidFill>
              </a:rPr>
              <a:t>Performance Metrics:</a:t>
            </a:r>
          </a:p>
          <a:p>
            <a:pPr marL="146050" indent="0">
              <a:buNone/>
            </a:pPr>
            <a:endParaRPr lang="it-IT" sz="1100">
              <a:sym typeface="Raleway"/>
            </a:endParaRPr>
          </a:p>
          <a:p>
            <a:pPr marL="146050" indent="0">
              <a:buNone/>
            </a:pPr>
            <a:r>
              <a:rPr lang="it-IT" sz="1100">
                <a:sym typeface="Raleway"/>
              </a:rPr>
              <a:t>Auto-tuned sigma^2 = 0.0320 (scale = 0.80)</a:t>
            </a:r>
          </a:p>
          <a:p>
            <a:pPr marL="146050" indent="0">
              <a:buNone/>
            </a:pPr>
            <a:r>
              <a:rPr lang="it-IT" sz="1100">
                <a:sym typeface="Raleway"/>
              </a:rPr>
              <a:t>MAE = 0.896 m</a:t>
            </a:r>
          </a:p>
          <a:p>
            <a:pPr marL="146050" indent="0">
              <a:buNone/>
            </a:pPr>
            <a:r>
              <a:rPr lang="it-IT" sz="1100">
                <a:sym typeface="Raleway"/>
              </a:rPr>
              <a:t>RMSE = 1.159 m</a:t>
            </a:r>
          </a:p>
          <a:p>
            <a:pPr marL="146050" indent="0">
              <a:buNone/>
            </a:pPr>
            <a:r>
              <a:rPr lang="it-IT" sz="1100">
                <a:sym typeface="Raleway"/>
              </a:rPr>
              <a:t>95% quantile = 2.124 m</a:t>
            </a:r>
          </a:p>
          <a:p>
            <a:pPr marL="146050" indent="0">
              <a:buNone/>
            </a:pPr>
            <a:r>
              <a:rPr lang="it-IT" sz="1100">
                <a:sym typeface="Raleway"/>
              </a:rPr>
              <a:t>Availability = 99.4 %</a:t>
            </a:r>
          </a:p>
          <a:p>
            <a:pPr marL="146050" indent="0">
              <a:buNone/>
            </a:pPr>
            <a:r>
              <a:rPr lang="it-IT" sz="1100">
                <a:sym typeface="Raleway"/>
              </a:rPr>
              <a:t>Reliability = 98.6 %</a:t>
            </a:r>
          </a:p>
          <a:p>
            <a:pPr marL="146050" indent="0">
              <a:buNone/>
            </a:pPr>
            <a:endParaRPr sz="1100">
              <a:solidFill>
                <a:schemeClr val="dk2"/>
              </a:solidFill>
              <a:latin typeface="Raleway"/>
              <a:sym typeface="Raleway"/>
            </a:endParaRPr>
          </a:p>
        </p:txBody>
      </p:sp>
      <p:pic>
        <p:nvPicPr>
          <p:cNvPr id="4" name="Picture 3">
            <a:extLst>
              <a:ext uri="{FF2B5EF4-FFF2-40B4-BE49-F238E27FC236}">
                <a16:creationId xmlns:a16="http://schemas.microsoft.com/office/drawing/2014/main" id="{D4778ECE-ED93-B22F-77F7-7DF8A1207FC7}"/>
              </a:ext>
            </a:extLst>
          </p:cNvPr>
          <p:cNvPicPr>
            <a:picLocks noChangeAspect="1"/>
          </p:cNvPicPr>
          <p:nvPr/>
        </p:nvPicPr>
        <p:blipFill>
          <a:blip r:embed="rId3"/>
          <a:stretch>
            <a:fillRect/>
          </a:stretch>
        </p:blipFill>
        <p:spPr>
          <a:xfrm>
            <a:off x="4778256" y="1318650"/>
            <a:ext cx="4306746" cy="3519419"/>
          </a:xfrm>
          <a:prstGeom prst="rect">
            <a:avLst/>
          </a:prstGeom>
        </p:spPr>
      </p:pic>
    </p:spTree>
    <p:extLst>
      <p:ext uri="{BB962C8B-B14F-4D97-AF65-F5344CB8AC3E}">
        <p14:creationId xmlns:p14="http://schemas.microsoft.com/office/powerpoint/2010/main" val="160937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083BF6BB-2D57-FFA6-7411-3273E7F88D9A}"/>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3AD6BDFB-C4EB-D426-AD0D-281A3740401E}"/>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14</a:t>
            </a:fld>
            <a:endParaRPr/>
          </a:p>
        </p:txBody>
      </p:sp>
      <p:sp>
        <p:nvSpPr>
          <p:cNvPr id="376" name="Google Shape;376;p43">
            <a:extLst>
              <a:ext uri="{FF2B5EF4-FFF2-40B4-BE49-F238E27FC236}">
                <a16:creationId xmlns:a16="http://schemas.microsoft.com/office/drawing/2014/main" id="{07C711E2-75E3-725D-DCF8-189795475FD9}"/>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pPr lvl="0"/>
            <a:r>
              <a:rPr lang="en-US" sz="1800"/>
              <a:t>AOA-only EKF — Track2:</a:t>
            </a:r>
            <a:endParaRPr sz="1800"/>
          </a:p>
        </p:txBody>
      </p:sp>
      <p:sp>
        <p:nvSpPr>
          <p:cNvPr id="378" name="Google Shape;378;p43">
            <a:extLst>
              <a:ext uri="{FF2B5EF4-FFF2-40B4-BE49-F238E27FC236}">
                <a16:creationId xmlns:a16="http://schemas.microsoft.com/office/drawing/2014/main" id="{9444CDB7-9BDF-30DF-116A-34DBB41AE1CF}"/>
              </a:ext>
            </a:extLst>
          </p:cNvPr>
          <p:cNvSpPr txBox="1">
            <a:spLocks noGrp="1"/>
          </p:cNvSpPr>
          <p:nvPr>
            <p:ph type="body" idx="2"/>
          </p:nvPr>
        </p:nvSpPr>
        <p:spPr>
          <a:xfrm>
            <a:off x="683025" y="1970230"/>
            <a:ext cx="3300900" cy="1398612"/>
          </a:xfrm>
          <a:prstGeom prst="rect">
            <a:avLst/>
          </a:prstGeom>
        </p:spPr>
        <p:txBody>
          <a:bodyPr spcFirstLastPara="1" wrap="square" lIns="91425" tIns="91425" rIns="91425" bIns="91425" anchor="t" anchorCtr="0">
            <a:normAutofit fontScale="92500" lnSpcReduction="10000"/>
          </a:bodyPr>
          <a:lstStyle/>
          <a:p>
            <a:pPr marL="0" lvl="0" indent="0">
              <a:buNone/>
            </a:pPr>
            <a:r>
              <a:rPr lang="en-US" sz="1000"/>
              <a:t>2D localization with yaw-corrected azimuth from 10 APs.</a:t>
            </a:r>
            <a:br>
              <a:rPr lang="en-US" sz="1000"/>
            </a:br>
            <a:r>
              <a:rPr lang="en-US" sz="1000"/>
              <a:t>EKF with constant velocity model.</a:t>
            </a:r>
            <a:br>
              <a:rPr lang="en-US" sz="1000"/>
            </a:br>
            <a:r>
              <a:rPr lang="en-US" sz="1000"/>
              <a:t>Initial position from robust least-squares estimate.</a:t>
            </a:r>
            <a:br>
              <a:rPr lang="en-US" sz="1000"/>
            </a:br>
            <a:r>
              <a:rPr lang="en-US" sz="1000"/>
              <a:t>Adaptive noise tuning via NIS (</a:t>
            </a:r>
            <a:r>
              <a:rPr lang="el-GR" sz="1000"/>
              <a:t>σ² = 0.0320</a:t>
            </a:r>
            <a:r>
              <a:rPr lang="en-US" sz="1000"/>
              <a:t>)</a:t>
            </a:r>
          </a:p>
          <a:p>
            <a:pPr marL="0" lvl="0" indent="0">
              <a:buNone/>
            </a:pPr>
            <a:endParaRPr lang="en-US" sz="1000"/>
          </a:p>
          <a:p>
            <a:pPr marL="0" lvl="0" indent="0">
              <a:buNone/>
            </a:pPr>
            <a:r>
              <a:rPr lang="en-US" sz="1000"/>
              <a:t>AOA-only EKF performs reliably in straight paths with no obstacles. It shows high accuracy, stable tracking, and consistent statistical performance.</a:t>
            </a:r>
          </a:p>
        </p:txBody>
      </p:sp>
      <p:sp>
        <p:nvSpPr>
          <p:cNvPr id="379" name="Google Shape;379;p43">
            <a:extLst>
              <a:ext uri="{FF2B5EF4-FFF2-40B4-BE49-F238E27FC236}">
                <a16:creationId xmlns:a16="http://schemas.microsoft.com/office/drawing/2014/main" id="{50F58A1C-6FC2-9F1C-87B3-5BFB8DE53884}"/>
              </a:ext>
            </a:extLst>
          </p:cNvPr>
          <p:cNvSpPr txBox="1">
            <a:spLocks noGrp="1"/>
          </p:cNvSpPr>
          <p:nvPr>
            <p:ph type="body" idx="2"/>
          </p:nvPr>
        </p:nvSpPr>
        <p:spPr>
          <a:xfrm>
            <a:off x="519739" y="3368842"/>
            <a:ext cx="3300900" cy="1708808"/>
          </a:xfrm>
          <a:prstGeom prst="rect">
            <a:avLst/>
          </a:prstGeom>
        </p:spPr>
        <p:txBody>
          <a:bodyPr spcFirstLastPara="1" wrap="square" lIns="91425" tIns="91425" rIns="91425" bIns="91425" anchor="t" anchorCtr="0">
            <a:normAutofit fontScale="70000" lnSpcReduction="20000"/>
          </a:bodyPr>
          <a:lstStyle/>
          <a:p>
            <a:pPr marL="146050" indent="0">
              <a:buNone/>
            </a:pPr>
            <a:r>
              <a:rPr lang="en-US" sz="1100" b="1">
                <a:solidFill>
                  <a:schemeClr val="bg2"/>
                </a:solidFill>
              </a:rPr>
              <a:t>Trajectory </a:t>
            </a:r>
            <a:br>
              <a:rPr lang="en-US" sz="1100"/>
            </a:br>
            <a:r>
              <a:rPr lang="en-US" sz="1100"/>
              <a:t>	EKF estimation closely follows the ground truth, 	with minimal drift.</a:t>
            </a:r>
            <a:br>
              <a:rPr lang="en-US" sz="1100"/>
            </a:br>
            <a:r>
              <a:rPr lang="en-US" sz="1100" b="1">
                <a:solidFill>
                  <a:schemeClr val="bg2"/>
                </a:solidFill>
              </a:rPr>
              <a:t>Error vs Time</a:t>
            </a:r>
            <a:br>
              <a:rPr lang="en-US" sz="1100"/>
            </a:br>
            <a:r>
              <a:rPr lang="en-US" sz="1100">
                <a:solidFill>
                  <a:srgbClr val="000000"/>
                </a:solidFill>
                <a:latin typeface="Aptos Narrow" panose="020B0004020202020204" pitchFamily="34" charset="0"/>
              </a:rPr>
              <a:t>	</a:t>
            </a:r>
            <a:r>
              <a:rPr lang="en-US" sz="1100"/>
              <a:t>Errors are higher at the beginning but stabilize 	quickly.</a:t>
            </a:r>
            <a:br>
              <a:rPr lang="en-US" sz="1100"/>
            </a:br>
            <a:r>
              <a:rPr lang="en-US" sz="1100" b="1">
                <a:solidFill>
                  <a:schemeClr val="bg2"/>
                </a:solidFill>
              </a:rPr>
              <a:t>Error CDF</a:t>
            </a:r>
            <a:br>
              <a:rPr lang="en-US" sz="1100"/>
            </a:br>
            <a:r>
              <a:rPr lang="en-US" sz="1100">
                <a:solidFill>
                  <a:srgbClr val="000000"/>
                </a:solidFill>
                <a:latin typeface="Aptos Narrow" panose="020B0004020202020204" pitchFamily="34" charset="0"/>
              </a:rPr>
              <a:t>	</a:t>
            </a:r>
            <a:r>
              <a:rPr lang="en-US" sz="1100"/>
              <a:t>Over 90% of errors are below 2 m, indicating 	good accuracy.</a:t>
            </a:r>
            <a:br>
              <a:rPr lang="en-US" sz="1100">
                <a:solidFill>
                  <a:srgbClr val="000000"/>
                </a:solidFill>
                <a:latin typeface="Aptos Narrow" panose="020B0004020202020204" pitchFamily="34" charset="0"/>
              </a:rPr>
            </a:br>
            <a:r>
              <a:rPr lang="en-US" sz="1100" b="1">
                <a:solidFill>
                  <a:schemeClr val="bg2"/>
                </a:solidFill>
              </a:rPr>
              <a:t>NIS vs Time</a:t>
            </a:r>
            <a:br>
              <a:rPr lang="en-US" sz="1100">
                <a:solidFill>
                  <a:srgbClr val="000000"/>
                </a:solidFill>
                <a:latin typeface="Aptos Narrow" panose="020B0004020202020204" pitchFamily="34" charset="0"/>
              </a:rPr>
            </a:br>
            <a:r>
              <a:rPr lang="en-US" sz="1100">
                <a:solidFill>
                  <a:srgbClr val="000000"/>
                </a:solidFill>
                <a:latin typeface="Aptos Narrow" panose="020B0004020202020204" pitchFamily="34" charset="0"/>
              </a:rPr>
              <a:t>	</a:t>
            </a:r>
            <a:r>
              <a:rPr lang="en-US" sz="900"/>
              <a:t>Most NIS values stay below the χ² threshold → good model 	consistency. Peaks are rare and short</a:t>
            </a:r>
            <a:endParaRPr sz="1100">
              <a:solidFill>
                <a:schemeClr val="dk2"/>
              </a:solidFill>
              <a:latin typeface="Raleway"/>
              <a:sym typeface="Raleway"/>
            </a:endParaRPr>
          </a:p>
        </p:txBody>
      </p:sp>
      <p:pic>
        <p:nvPicPr>
          <p:cNvPr id="4" name="Picture 3">
            <a:extLst>
              <a:ext uri="{FF2B5EF4-FFF2-40B4-BE49-F238E27FC236}">
                <a16:creationId xmlns:a16="http://schemas.microsoft.com/office/drawing/2014/main" id="{35CA12CE-6540-4E71-87EC-C124D348BBDE}"/>
              </a:ext>
            </a:extLst>
          </p:cNvPr>
          <p:cNvPicPr>
            <a:picLocks noChangeAspect="1"/>
          </p:cNvPicPr>
          <p:nvPr/>
        </p:nvPicPr>
        <p:blipFill>
          <a:blip r:embed="rId3"/>
          <a:stretch>
            <a:fillRect/>
          </a:stretch>
        </p:blipFill>
        <p:spPr>
          <a:xfrm>
            <a:off x="4695049" y="1318650"/>
            <a:ext cx="4232174" cy="3249705"/>
          </a:xfrm>
          <a:prstGeom prst="rect">
            <a:avLst/>
          </a:prstGeom>
        </p:spPr>
      </p:pic>
    </p:spTree>
    <p:extLst>
      <p:ext uri="{BB962C8B-B14F-4D97-AF65-F5344CB8AC3E}">
        <p14:creationId xmlns:p14="http://schemas.microsoft.com/office/powerpoint/2010/main" val="24698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701BEAB9-DE01-F277-BE1C-D00D887E43A5}"/>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3F8AB81F-0A1B-B507-17BD-D174E186B1AF}"/>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15</a:t>
            </a:fld>
            <a:endParaRPr/>
          </a:p>
        </p:txBody>
      </p:sp>
      <p:sp>
        <p:nvSpPr>
          <p:cNvPr id="376" name="Google Shape;376;p43">
            <a:extLst>
              <a:ext uri="{FF2B5EF4-FFF2-40B4-BE49-F238E27FC236}">
                <a16:creationId xmlns:a16="http://schemas.microsoft.com/office/drawing/2014/main" id="{3C293605-AA5E-6B37-CB9D-20873E22240D}"/>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pPr lvl="0"/>
            <a:r>
              <a:rPr lang="en-US" sz="1800"/>
              <a:t>AOA-only EKF — Track 2:</a:t>
            </a:r>
            <a:endParaRPr sz="1800"/>
          </a:p>
        </p:txBody>
      </p:sp>
      <p:sp>
        <p:nvSpPr>
          <p:cNvPr id="378" name="Google Shape;378;p43">
            <a:extLst>
              <a:ext uri="{FF2B5EF4-FFF2-40B4-BE49-F238E27FC236}">
                <a16:creationId xmlns:a16="http://schemas.microsoft.com/office/drawing/2014/main" id="{31080ACA-A55B-8F75-A06E-E14A02F23068}"/>
              </a:ext>
            </a:extLst>
          </p:cNvPr>
          <p:cNvSpPr txBox="1">
            <a:spLocks noGrp="1"/>
          </p:cNvSpPr>
          <p:nvPr>
            <p:ph type="body" idx="2"/>
          </p:nvPr>
        </p:nvSpPr>
        <p:spPr>
          <a:xfrm>
            <a:off x="683025" y="1970230"/>
            <a:ext cx="3300900" cy="1398612"/>
          </a:xfrm>
          <a:prstGeom prst="rect">
            <a:avLst/>
          </a:prstGeom>
        </p:spPr>
        <p:txBody>
          <a:bodyPr spcFirstLastPara="1" wrap="square" lIns="91425" tIns="91425" rIns="91425" bIns="91425" anchor="t" anchorCtr="0">
            <a:normAutofit fontScale="70000" lnSpcReduction="20000"/>
          </a:bodyPr>
          <a:lstStyle/>
          <a:p>
            <a:pPr marL="0" lvl="0" indent="0">
              <a:buNone/>
            </a:pPr>
            <a:r>
              <a:rPr lang="en-US" sz="1400" b="1"/>
              <a:t>Velocity Estimate </a:t>
            </a:r>
            <a:br>
              <a:rPr lang="en-US" sz="1400"/>
            </a:br>
            <a:br>
              <a:rPr lang="en-US" sz="1400"/>
            </a:br>
            <a:r>
              <a:rPr lang="en-US" sz="1400"/>
              <a:t>Between </a:t>
            </a:r>
            <a:r>
              <a:rPr lang="en-US" sz="1400" b="1"/>
              <a:t>5 s and 20 s</a:t>
            </a:r>
            <a:r>
              <a:rPr lang="en-US" sz="1400"/>
              <a:t>, the speed oscillates slightly between </a:t>
            </a:r>
            <a:r>
              <a:rPr lang="en-US" sz="1400" b="1"/>
              <a:t>3.5 and 4.2 m/s</a:t>
            </a:r>
            <a:r>
              <a:rPr lang="en-US" sz="1400"/>
              <a:t>, showing a </a:t>
            </a:r>
            <a:r>
              <a:rPr lang="en-US" sz="1400" b="1"/>
              <a:t>stable cruising behavior</a:t>
            </a:r>
            <a:r>
              <a:rPr lang="en-US" sz="1400"/>
              <a:t>.</a:t>
            </a:r>
          </a:p>
          <a:p>
            <a:pPr marL="0" lvl="0" indent="0">
              <a:buNone/>
            </a:pPr>
            <a:r>
              <a:rPr lang="en-US" sz="1400"/>
              <a:t>The plot is </a:t>
            </a:r>
            <a:r>
              <a:rPr lang="en-US" sz="1400" b="1"/>
              <a:t>smooth with no sharp jumps</a:t>
            </a:r>
            <a:r>
              <a:rPr lang="en-US" sz="1400"/>
              <a:t>, suggesting a </a:t>
            </a:r>
            <a:r>
              <a:rPr lang="en-US" sz="1400" b="1"/>
              <a:t>well-filtered and reliable velocity estimate</a:t>
            </a:r>
            <a:br>
              <a:rPr lang="en-US" sz="1400"/>
            </a:br>
            <a:endParaRPr lang="en-US" sz="1400"/>
          </a:p>
        </p:txBody>
      </p:sp>
      <p:sp>
        <p:nvSpPr>
          <p:cNvPr id="379" name="Google Shape;379;p43">
            <a:extLst>
              <a:ext uri="{FF2B5EF4-FFF2-40B4-BE49-F238E27FC236}">
                <a16:creationId xmlns:a16="http://schemas.microsoft.com/office/drawing/2014/main" id="{2A9B5787-179F-DDDF-517A-857B4E4173EB}"/>
              </a:ext>
            </a:extLst>
          </p:cNvPr>
          <p:cNvSpPr txBox="1">
            <a:spLocks noGrp="1"/>
          </p:cNvSpPr>
          <p:nvPr>
            <p:ph type="body" idx="2"/>
          </p:nvPr>
        </p:nvSpPr>
        <p:spPr>
          <a:xfrm>
            <a:off x="513208" y="3373998"/>
            <a:ext cx="3300900" cy="1708808"/>
          </a:xfrm>
          <a:prstGeom prst="rect">
            <a:avLst/>
          </a:prstGeom>
        </p:spPr>
        <p:txBody>
          <a:bodyPr spcFirstLastPara="1" wrap="square" lIns="91425" tIns="91425" rIns="91425" bIns="91425" anchor="t" anchorCtr="0">
            <a:normAutofit lnSpcReduction="10000"/>
          </a:bodyPr>
          <a:lstStyle/>
          <a:p>
            <a:pPr marL="146050" indent="0">
              <a:buNone/>
            </a:pPr>
            <a:r>
              <a:rPr lang="en-US" sz="1100" b="1">
                <a:solidFill>
                  <a:schemeClr val="bg2"/>
                </a:solidFill>
              </a:rPr>
              <a:t>Performance Metrics:</a:t>
            </a:r>
          </a:p>
          <a:p>
            <a:pPr marL="146050" indent="0">
              <a:buNone/>
            </a:pPr>
            <a:endParaRPr lang="it-IT" sz="1100">
              <a:sym typeface="Raleway"/>
            </a:endParaRPr>
          </a:p>
          <a:p>
            <a:pPr marL="146050" indent="0">
              <a:buNone/>
            </a:pPr>
            <a:r>
              <a:rPr lang="it-IT" sz="1100">
                <a:sym typeface="Raleway"/>
              </a:rPr>
              <a:t>Auto-tuned sigma^2 = 0.0320 (scale = 0.80)</a:t>
            </a:r>
          </a:p>
          <a:p>
            <a:pPr marL="146050" indent="0">
              <a:buNone/>
            </a:pPr>
            <a:r>
              <a:rPr lang="it-IT" sz="1100">
                <a:sym typeface="Raleway"/>
              </a:rPr>
              <a:t>MAE = 0.897 m</a:t>
            </a:r>
          </a:p>
          <a:p>
            <a:pPr marL="146050" indent="0">
              <a:buNone/>
            </a:pPr>
            <a:r>
              <a:rPr lang="it-IT" sz="1100">
                <a:sym typeface="Raleway"/>
              </a:rPr>
              <a:t>RMSE = 1.012 m</a:t>
            </a:r>
          </a:p>
          <a:p>
            <a:pPr marL="146050" indent="0">
              <a:buNone/>
            </a:pPr>
            <a:r>
              <a:rPr lang="it-IT" sz="1100">
                <a:sym typeface="Raleway"/>
              </a:rPr>
              <a:t>95% quantile = 1.657 m</a:t>
            </a:r>
          </a:p>
          <a:p>
            <a:pPr marL="146050" indent="0">
              <a:buNone/>
            </a:pPr>
            <a:r>
              <a:rPr lang="it-IT" sz="1100">
                <a:sym typeface="Raleway"/>
              </a:rPr>
              <a:t>Availability = 91.1 %</a:t>
            </a:r>
          </a:p>
          <a:p>
            <a:pPr marL="146050" indent="0">
              <a:buNone/>
            </a:pPr>
            <a:r>
              <a:rPr lang="it-IT" sz="1100">
                <a:sym typeface="Raleway"/>
              </a:rPr>
              <a:t>Reliability = 99.6 %</a:t>
            </a:r>
            <a:endParaRPr sz="1100">
              <a:solidFill>
                <a:schemeClr val="dk2"/>
              </a:solidFill>
              <a:latin typeface="Raleway"/>
              <a:sym typeface="Raleway"/>
            </a:endParaRPr>
          </a:p>
        </p:txBody>
      </p:sp>
      <p:pic>
        <p:nvPicPr>
          <p:cNvPr id="3" name="Picture 2">
            <a:extLst>
              <a:ext uri="{FF2B5EF4-FFF2-40B4-BE49-F238E27FC236}">
                <a16:creationId xmlns:a16="http://schemas.microsoft.com/office/drawing/2014/main" id="{B142136B-E7B4-A99C-6DE2-217942BAB902}"/>
              </a:ext>
            </a:extLst>
          </p:cNvPr>
          <p:cNvPicPr>
            <a:picLocks noChangeAspect="1"/>
          </p:cNvPicPr>
          <p:nvPr/>
        </p:nvPicPr>
        <p:blipFill>
          <a:blip r:embed="rId3"/>
          <a:stretch>
            <a:fillRect/>
          </a:stretch>
        </p:blipFill>
        <p:spPr>
          <a:xfrm>
            <a:off x="4914384" y="1318650"/>
            <a:ext cx="3984270" cy="3207152"/>
          </a:xfrm>
          <a:prstGeom prst="rect">
            <a:avLst/>
          </a:prstGeom>
        </p:spPr>
      </p:pic>
    </p:spTree>
    <p:extLst>
      <p:ext uri="{BB962C8B-B14F-4D97-AF65-F5344CB8AC3E}">
        <p14:creationId xmlns:p14="http://schemas.microsoft.com/office/powerpoint/2010/main" val="193735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039660C2-0A82-840F-3FC2-171FA28EE60A}"/>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06B42EB6-2A05-DAA4-BC61-7064E4FDD677}"/>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16</a:t>
            </a:fld>
            <a:endParaRPr/>
          </a:p>
        </p:txBody>
      </p:sp>
      <p:sp>
        <p:nvSpPr>
          <p:cNvPr id="376" name="Google Shape;376;p43">
            <a:extLst>
              <a:ext uri="{FF2B5EF4-FFF2-40B4-BE49-F238E27FC236}">
                <a16:creationId xmlns:a16="http://schemas.microsoft.com/office/drawing/2014/main" id="{CB95294A-6FAD-4D4A-09C0-3D49DA265601}"/>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pPr lvl="0"/>
            <a:r>
              <a:rPr lang="en-US" sz="1800"/>
              <a:t>Track 3: (AOA-only EKF)</a:t>
            </a:r>
            <a:endParaRPr sz="1800"/>
          </a:p>
        </p:txBody>
      </p:sp>
      <p:sp>
        <p:nvSpPr>
          <p:cNvPr id="378" name="Google Shape;378;p43">
            <a:extLst>
              <a:ext uri="{FF2B5EF4-FFF2-40B4-BE49-F238E27FC236}">
                <a16:creationId xmlns:a16="http://schemas.microsoft.com/office/drawing/2014/main" id="{35AA3CB1-A9D2-7270-2CE6-5EADE9ED8986}"/>
              </a:ext>
            </a:extLst>
          </p:cNvPr>
          <p:cNvSpPr txBox="1">
            <a:spLocks noGrp="1"/>
          </p:cNvSpPr>
          <p:nvPr>
            <p:ph type="body" idx="2"/>
          </p:nvPr>
        </p:nvSpPr>
        <p:spPr>
          <a:xfrm>
            <a:off x="683025" y="1970230"/>
            <a:ext cx="3300900" cy="1398612"/>
          </a:xfrm>
          <a:prstGeom prst="rect">
            <a:avLst/>
          </a:prstGeom>
        </p:spPr>
        <p:txBody>
          <a:bodyPr spcFirstLastPara="1" wrap="square" lIns="91425" tIns="91425" rIns="91425" bIns="91425" anchor="t" anchorCtr="0">
            <a:normAutofit fontScale="92500" lnSpcReduction="20000"/>
          </a:bodyPr>
          <a:lstStyle/>
          <a:p>
            <a:pPr marL="0" lvl="0" indent="0">
              <a:buNone/>
            </a:pPr>
            <a:r>
              <a:rPr lang="en-US" sz="1000"/>
              <a:t>Trajectory drift is more visible compared to other tracks due to noisy </a:t>
            </a:r>
            <a:r>
              <a:rPr lang="en-US" sz="1000" err="1"/>
              <a:t>AoA</a:t>
            </a:r>
            <a:r>
              <a:rPr lang="en-US" sz="1000"/>
              <a:t> inputs.</a:t>
            </a:r>
            <a:br>
              <a:rPr lang="fa-IR" sz="1000"/>
            </a:br>
            <a:br>
              <a:rPr lang="fa-IR" sz="1000"/>
            </a:br>
            <a:r>
              <a:rPr lang="en-US" sz="1000"/>
              <a:t>Error peaks reach above 4 m during early segments; however, tracking stabilizes later.</a:t>
            </a:r>
            <a:br>
              <a:rPr lang="fa-IR" sz="1000"/>
            </a:br>
            <a:br>
              <a:rPr lang="fa-IR" sz="1000"/>
            </a:br>
            <a:r>
              <a:rPr lang="en-US" sz="1000"/>
              <a:t>Despite the noise, NIS values mostly stay below the </a:t>
            </a:r>
            <a:r>
              <a:rPr lang="el-GR" sz="1000"/>
              <a:t>χ² </a:t>
            </a:r>
            <a:r>
              <a:rPr lang="en-US" sz="1000"/>
              <a:t>threshold, indicating good filter consistency after initial transients</a:t>
            </a:r>
          </a:p>
        </p:txBody>
      </p:sp>
      <p:sp>
        <p:nvSpPr>
          <p:cNvPr id="379" name="Google Shape;379;p43">
            <a:extLst>
              <a:ext uri="{FF2B5EF4-FFF2-40B4-BE49-F238E27FC236}">
                <a16:creationId xmlns:a16="http://schemas.microsoft.com/office/drawing/2014/main" id="{1ECA3254-8929-D3A0-A4D0-6664C84AD1DC}"/>
              </a:ext>
            </a:extLst>
          </p:cNvPr>
          <p:cNvSpPr txBox="1">
            <a:spLocks noGrp="1"/>
          </p:cNvSpPr>
          <p:nvPr>
            <p:ph type="body" idx="2"/>
          </p:nvPr>
        </p:nvSpPr>
        <p:spPr>
          <a:xfrm>
            <a:off x="519738" y="3368842"/>
            <a:ext cx="3300900" cy="1708808"/>
          </a:xfrm>
          <a:prstGeom prst="rect">
            <a:avLst/>
          </a:prstGeom>
        </p:spPr>
        <p:txBody>
          <a:bodyPr spcFirstLastPara="1" wrap="square" lIns="91425" tIns="91425" rIns="91425" bIns="91425" anchor="t" anchorCtr="0">
            <a:normAutofit fontScale="70000" lnSpcReduction="20000"/>
          </a:bodyPr>
          <a:lstStyle/>
          <a:p>
            <a:pPr marL="146050" indent="0">
              <a:buNone/>
            </a:pPr>
            <a:r>
              <a:rPr lang="en-US" sz="1100" b="1">
                <a:solidFill>
                  <a:schemeClr val="bg2"/>
                </a:solidFill>
              </a:rPr>
              <a:t>Trajectory</a:t>
            </a:r>
            <a:r>
              <a:rPr lang="en-US" sz="1100" b="1"/>
              <a:t> </a:t>
            </a:r>
            <a:br>
              <a:rPr lang="en-US" sz="1100"/>
            </a:br>
            <a:r>
              <a:rPr lang="en-US" sz="1100"/>
              <a:t>	EKF estimation closely follows the ground truth, 	with minimal drift.</a:t>
            </a:r>
            <a:br>
              <a:rPr lang="en-US" sz="1100"/>
            </a:br>
            <a:r>
              <a:rPr lang="en-US" sz="1100" b="1">
                <a:solidFill>
                  <a:schemeClr val="bg2"/>
                </a:solidFill>
              </a:rPr>
              <a:t>Error vs Time</a:t>
            </a:r>
            <a:br>
              <a:rPr lang="en-US" sz="1100"/>
            </a:br>
            <a:r>
              <a:rPr lang="en-US" sz="1100">
                <a:solidFill>
                  <a:srgbClr val="000000"/>
                </a:solidFill>
                <a:latin typeface="Aptos Narrow" panose="020B0004020202020204" pitchFamily="34" charset="0"/>
              </a:rPr>
              <a:t>	</a:t>
            </a:r>
            <a:r>
              <a:rPr lang="en-US" sz="1100"/>
              <a:t>Errors are higher at the beginning but stabilize 	quickly.</a:t>
            </a:r>
            <a:br>
              <a:rPr lang="en-US" sz="1100"/>
            </a:br>
            <a:r>
              <a:rPr lang="en-US" sz="1100" b="1">
                <a:solidFill>
                  <a:schemeClr val="bg2"/>
                </a:solidFill>
              </a:rPr>
              <a:t>Error CDF</a:t>
            </a:r>
            <a:br>
              <a:rPr lang="en-US" sz="1100">
                <a:solidFill>
                  <a:schemeClr val="bg2"/>
                </a:solidFill>
              </a:rPr>
            </a:br>
            <a:r>
              <a:rPr lang="en-US" sz="1100">
                <a:solidFill>
                  <a:schemeClr val="bg2"/>
                </a:solidFill>
                <a:latin typeface="Aptos Narrow" panose="020B0004020202020204" pitchFamily="34" charset="0"/>
              </a:rPr>
              <a:t>	</a:t>
            </a:r>
            <a:r>
              <a:rPr lang="en-US" sz="1100"/>
              <a:t>Over 90% of errors are below 2 m, indicating 	good accuracy.</a:t>
            </a:r>
            <a:br>
              <a:rPr lang="en-US" sz="1100">
                <a:solidFill>
                  <a:srgbClr val="000000"/>
                </a:solidFill>
                <a:latin typeface="Aptos Narrow" panose="020B0004020202020204" pitchFamily="34" charset="0"/>
              </a:rPr>
            </a:br>
            <a:r>
              <a:rPr lang="en-US" sz="1100" b="1">
                <a:solidFill>
                  <a:schemeClr val="bg2"/>
                </a:solidFill>
              </a:rPr>
              <a:t>NIS vs Time</a:t>
            </a:r>
            <a:br>
              <a:rPr lang="en-US" sz="1100">
                <a:solidFill>
                  <a:schemeClr val="bg2"/>
                </a:solidFill>
                <a:latin typeface="Aptos Narrow" panose="020B0004020202020204" pitchFamily="34" charset="0"/>
              </a:rPr>
            </a:br>
            <a:r>
              <a:rPr lang="en-US" sz="1100">
                <a:solidFill>
                  <a:schemeClr val="bg2"/>
                </a:solidFill>
                <a:latin typeface="Aptos Narrow" panose="020B0004020202020204" pitchFamily="34" charset="0"/>
              </a:rPr>
              <a:t>	</a:t>
            </a:r>
            <a:r>
              <a:rPr lang="en-US" sz="900"/>
              <a:t>Most NIS values stay below the χ² threshold → good model 	consistency. Peaks are rare and short</a:t>
            </a:r>
            <a:endParaRPr sz="1100">
              <a:solidFill>
                <a:schemeClr val="dk2"/>
              </a:solidFill>
              <a:latin typeface="Raleway"/>
              <a:sym typeface="Raleway"/>
            </a:endParaRPr>
          </a:p>
        </p:txBody>
      </p:sp>
      <p:pic>
        <p:nvPicPr>
          <p:cNvPr id="4" name="Picture 3">
            <a:extLst>
              <a:ext uri="{FF2B5EF4-FFF2-40B4-BE49-F238E27FC236}">
                <a16:creationId xmlns:a16="http://schemas.microsoft.com/office/drawing/2014/main" id="{5D5085BE-68BA-45E2-B5AE-33D0E87046AF}"/>
              </a:ext>
            </a:extLst>
          </p:cNvPr>
          <p:cNvPicPr>
            <a:picLocks noChangeAspect="1"/>
          </p:cNvPicPr>
          <p:nvPr/>
        </p:nvPicPr>
        <p:blipFill>
          <a:blip r:embed="rId3"/>
          <a:stretch>
            <a:fillRect/>
          </a:stretch>
        </p:blipFill>
        <p:spPr>
          <a:xfrm>
            <a:off x="4619075" y="960154"/>
            <a:ext cx="4419216" cy="3418764"/>
          </a:xfrm>
          <a:prstGeom prst="rect">
            <a:avLst/>
          </a:prstGeom>
        </p:spPr>
      </p:pic>
    </p:spTree>
    <p:extLst>
      <p:ext uri="{BB962C8B-B14F-4D97-AF65-F5344CB8AC3E}">
        <p14:creationId xmlns:p14="http://schemas.microsoft.com/office/powerpoint/2010/main" val="296969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E07A1FB8-9F00-B290-C441-8E3ADEEECA2C}"/>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22D14FB5-FC08-8DF6-6746-8C1BCC9D6838}"/>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17</a:t>
            </a:fld>
            <a:endParaRPr/>
          </a:p>
        </p:txBody>
      </p:sp>
      <p:sp>
        <p:nvSpPr>
          <p:cNvPr id="376" name="Google Shape;376;p43">
            <a:extLst>
              <a:ext uri="{FF2B5EF4-FFF2-40B4-BE49-F238E27FC236}">
                <a16:creationId xmlns:a16="http://schemas.microsoft.com/office/drawing/2014/main" id="{7D2B0454-A064-00D3-3A18-8226D794F0A2}"/>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pPr lvl="0"/>
            <a:r>
              <a:rPr lang="en-US" sz="1800"/>
              <a:t>Track 3: (AOA-only EKF)</a:t>
            </a:r>
            <a:endParaRPr sz="1800"/>
          </a:p>
        </p:txBody>
      </p:sp>
      <p:sp>
        <p:nvSpPr>
          <p:cNvPr id="378" name="Google Shape;378;p43">
            <a:extLst>
              <a:ext uri="{FF2B5EF4-FFF2-40B4-BE49-F238E27FC236}">
                <a16:creationId xmlns:a16="http://schemas.microsoft.com/office/drawing/2014/main" id="{5CC627C1-A9A9-A00F-EFFA-4B0FE82175E7}"/>
              </a:ext>
            </a:extLst>
          </p:cNvPr>
          <p:cNvSpPr txBox="1">
            <a:spLocks noGrp="1"/>
          </p:cNvSpPr>
          <p:nvPr>
            <p:ph type="body" idx="2"/>
          </p:nvPr>
        </p:nvSpPr>
        <p:spPr>
          <a:xfrm>
            <a:off x="683025" y="1970230"/>
            <a:ext cx="3300900" cy="1467364"/>
          </a:xfrm>
          <a:prstGeom prst="rect">
            <a:avLst/>
          </a:prstGeom>
        </p:spPr>
        <p:txBody>
          <a:bodyPr spcFirstLastPara="1" wrap="square" lIns="91425" tIns="91425" rIns="91425" bIns="91425" anchor="t" anchorCtr="0">
            <a:normAutofit/>
          </a:bodyPr>
          <a:lstStyle/>
          <a:p>
            <a:pPr marL="0" lvl="0" indent="0">
              <a:buNone/>
            </a:pPr>
            <a:r>
              <a:rPr lang="en-US" sz="900" b="1"/>
              <a:t>Velocity Estimate </a:t>
            </a:r>
            <a:br>
              <a:rPr lang="en-US" sz="900"/>
            </a:br>
            <a:br>
              <a:rPr lang="en-US" sz="900"/>
            </a:br>
            <a:r>
              <a:rPr lang="en-US" sz="900"/>
              <a:t>Speed fluctuations around 8–12 s suggest the impact of </a:t>
            </a:r>
            <a:r>
              <a:rPr lang="en-US" sz="900" err="1"/>
              <a:t>AoA</a:t>
            </a:r>
            <a:r>
              <a:rPr lang="en-US" sz="900"/>
              <a:t> noise early in the track.</a:t>
            </a:r>
            <a:br>
              <a:rPr lang="en-US" sz="900"/>
            </a:br>
            <a:r>
              <a:rPr lang="en-US" sz="900"/>
              <a:t>Mid-to-late trajectory shows more stable speeds, generally between 2.0–3.5 m/s.</a:t>
            </a:r>
            <a:br>
              <a:rPr lang="en-US" sz="900"/>
            </a:br>
            <a:endParaRPr lang="en-US" sz="900"/>
          </a:p>
        </p:txBody>
      </p:sp>
      <p:sp>
        <p:nvSpPr>
          <p:cNvPr id="379" name="Google Shape;379;p43">
            <a:extLst>
              <a:ext uri="{FF2B5EF4-FFF2-40B4-BE49-F238E27FC236}">
                <a16:creationId xmlns:a16="http://schemas.microsoft.com/office/drawing/2014/main" id="{FED92487-C1E0-B0CA-D369-6190697108E4}"/>
              </a:ext>
            </a:extLst>
          </p:cNvPr>
          <p:cNvSpPr txBox="1">
            <a:spLocks noGrp="1"/>
          </p:cNvSpPr>
          <p:nvPr>
            <p:ph type="body" idx="2"/>
          </p:nvPr>
        </p:nvSpPr>
        <p:spPr>
          <a:xfrm>
            <a:off x="519739" y="3446188"/>
            <a:ext cx="3300900" cy="1640056"/>
          </a:xfrm>
          <a:prstGeom prst="rect">
            <a:avLst/>
          </a:prstGeom>
        </p:spPr>
        <p:txBody>
          <a:bodyPr spcFirstLastPara="1" wrap="square" lIns="91425" tIns="91425" rIns="91425" bIns="91425" anchor="t" anchorCtr="0">
            <a:normAutofit lnSpcReduction="10000"/>
          </a:bodyPr>
          <a:lstStyle/>
          <a:p>
            <a:pPr marL="146050" indent="0">
              <a:buNone/>
            </a:pPr>
            <a:r>
              <a:rPr lang="en-US" sz="1100" b="1"/>
              <a:t>Performance Metrics:</a:t>
            </a:r>
          </a:p>
          <a:p>
            <a:pPr marL="146050" indent="0">
              <a:buNone/>
            </a:pPr>
            <a:endParaRPr lang="it-IT" sz="1100">
              <a:sym typeface="Raleway"/>
            </a:endParaRPr>
          </a:p>
          <a:p>
            <a:pPr marL="146050" indent="0">
              <a:buNone/>
            </a:pPr>
            <a:r>
              <a:rPr lang="it-IT" sz="1100">
                <a:sym typeface="Raleway"/>
              </a:rPr>
              <a:t>Auto-tuned sigma^2 = 0.0320 (scale = 0.80)</a:t>
            </a:r>
          </a:p>
          <a:p>
            <a:pPr marL="146050" indent="0">
              <a:buNone/>
            </a:pPr>
            <a:r>
              <a:rPr lang="it-IT" sz="1100">
                <a:sym typeface="Raleway"/>
              </a:rPr>
              <a:t>MAE = 0.866 m</a:t>
            </a:r>
          </a:p>
          <a:p>
            <a:pPr marL="146050" indent="0">
              <a:buNone/>
            </a:pPr>
            <a:r>
              <a:rPr lang="it-IT" sz="1100">
                <a:sym typeface="Raleway"/>
              </a:rPr>
              <a:t>RMSE = 1.118 m</a:t>
            </a:r>
          </a:p>
          <a:p>
            <a:pPr marL="146050" indent="0">
              <a:buNone/>
            </a:pPr>
            <a:r>
              <a:rPr lang="it-IT" sz="1100">
                <a:sym typeface="Raleway"/>
              </a:rPr>
              <a:t>95% quantile = 2.156 m</a:t>
            </a:r>
          </a:p>
          <a:p>
            <a:pPr marL="146050" indent="0">
              <a:buNone/>
            </a:pPr>
            <a:r>
              <a:rPr lang="it-IT" sz="1100">
                <a:sym typeface="Raleway"/>
              </a:rPr>
              <a:t>Availability = 98.4 %</a:t>
            </a:r>
          </a:p>
          <a:p>
            <a:pPr marL="146050" indent="0">
              <a:buNone/>
            </a:pPr>
            <a:r>
              <a:rPr lang="it-IT" sz="1100">
                <a:sym typeface="Raleway"/>
              </a:rPr>
              <a:t>Reliability = 98.7 %</a:t>
            </a:r>
          </a:p>
        </p:txBody>
      </p:sp>
      <p:pic>
        <p:nvPicPr>
          <p:cNvPr id="4" name="Picture 3">
            <a:extLst>
              <a:ext uri="{FF2B5EF4-FFF2-40B4-BE49-F238E27FC236}">
                <a16:creationId xmlns:a16="http://schemas.microsoft.com/office/drawing/2014/main" id="{3FCA902C-EE7E-4EEB-B64A-1EE1B806B68C}"/>
              </a:ext>
            </a:extLst>
          </p:cNvPr>
          <p:cNvPicPr>
            <a:picLocks noChangeAspect="1"/>
          </p:cNvPicPr>
          <p:nvPr/>
        </p:nvPicPr>
        <p:blipFill>
          <a:blip r:embed="rId3"/>
          <a:stretch>
            <a:fillRect/>
          </a:stretch>
        </p:blipFill>
        <p:spPr>
          <a:xfrm>
            <a:off x="4687103" y="1110318"/>
            <a:ext cx="4273674" cy="3351392"/>
          </a:xfrm>
          <a:prstGeom prst="rect">
            <a:avLst/>
          </a:prstGeom>
        </p:spPr>
      </p:pic>
    </p:spTree>
    <p:extLst>
      <p:ext uri="{BB962C8B-B14F-4D97-AF65-F5344CB8AC3E}">
        <p14:creationId xmlns:p14="http://schemas.microsoft.com/office/powerpoint/2010/main" val="30021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a:extLst>
            <a:ext uri="{FF2B5EF4-FFF2-40B4-BE49-F238E27FC236}">
              <a16:creationId xmlns:a16="http://schemas.microsoft.com/office/drawing/2014/main" id="{D6018C4C-F2A9-107E-57B0-459C90136940}"/>
            </a:ext>
          </a:extLst>
        </p:cNvPr>
        <p:cNvGrpSpPr/>
        <p:nvPr/>
      </p:nvGrpSpPr>
      <p:grpSpPr>
        <a:xfrm>
          <a:off x="0" y="0"/>
          <a:ext cx="0" cy="0"/>
          <a:chOff x="0" y="0"/>
          <a:chExt cx="0" cy="0"/>
        </a:xfrm>
      </p:grpSpPr>
      <p:sp>
        <p:nvSpPr>
          <p:cNvPr id="321" name="Google Shape;321;p39">
            <a:extLst>
              <a:ext uri="{FF2B5EF4-FFF2-40B4-BE49-F238E27FC236}">
                <a16:creationId xmlns:a16="http://schemas.microsoft.com/office/drawing/2014/main" id="{6663801B-F30D-AB12-14E3-00CF1A5CF5D4}"/>
              </a:ext>
            </a:extLst>
          </p:cNvPr>
          <p:cNvSpPr txBox="1">
            <a:spLocks noGrp="1"/>
          </p:cNvSpPr>
          <p:nvPr>
            <p:ph type="title"/>
          </p:nvPr>
        </p:nvSpPr>
        <p:spPr>
          <a:xfrm>
            <a:off x="730000" y="1318650"/>
            <a:ext cx="3300900" cy="969600"/>
          </a:xfrm>
          <a:prstGeom prst="rect">
            <a:avLst/>
          </a:prstGeom>
        </p:spPr>
        <p:txBody>
          <a:bodyPr spcFirstLastPara="1" wrap="square" lIns="91425" tIns="91425" rIns="91425" bIns="91425" anchor="t" anchorCtr="0">
            <a:normAutofit/>
          </a:bodyPr>
          <a:lstStyle/>
          <a:p>
            <a:pPr lvl="0"/>
            <a:r>
              <a:rPr lang="en-US" sz="2000"/>
              <a:t>AOA-Only EKF: Summary of Results</a:t>
            </a:r>
            <a:endParaRPr sz="2000"/>
          </a:p>
        </p:txBody>
      </p:sp>
      <p:sp>
        <p:nvSpPr>
          <p:cNvPr id="323" name="Google Shape;323;p39">
            <a:extLst>
              <a:ext uri="{FF2B5EF4-FFF2-40B4-BE49-F238E27FC236}">
                <a16:creationId xmlns:a16="http://schemas.microsoft.com/office/drawing/2014/main" id="{8EBF2C9E-C50A-D887-1E08-A692ACD38372}"/>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18</a:t>
            </a:fld>
            <a:endParaRPr/>
          </a:p>
        </p:txBody>
      </p:sp>
      <p:sp>
        <p:nvSpPr>
          <p:cNvPr id="325" name="Google Shape;325;p39">
            <a:extLst>
              <a:ext uri="{FF2B5EF4-FFF2-40B4-BE49-F238E27FC236}">
                <a16:creationId xmlns:a16="http://schemas.microsoft.com/office/drawing/2014/main" id="{B0E9EFA1-BA82-459B-2EC1-44243BF4995A}"/>
              </a:ext>
            </a:extLst>
          </p:cNvPr>
          <p:cNvSpPr txBox="1">
            <a:spLocks noGrp="1"/>
          </p:cNvSpPr>
          <p:nvPr>
            <p:ph type="body" idx="2"/>
          </p:nvPr>
        </p:nvSpPr>
        <p:spPr>
          <a:xfrm>
            <a:off x="683025" y="2052151"/>
            <a:ext cx="3300900" cy="3025500"/>
          </a:xfrm>
          <a:prstGeom prst="rect">
            <a:avLst/>
          </a:prstGeom>
        </p:spPr>
        <p:txBody>
          <a:bodyPr spcFirstLastPara="1" wrap="square" lIns="91425" tIns="91425" rIns="91425" bIns="91425" anchor="t" anchorCtr="0">
            <a:normAutofit/>
          </a:bodyPr>
          <a:lstStyle/>
          <a:p>
            <a:pPr marL="0" lvl="0" indent="0">
              <a:buNone/>
            </a:pPr>
            <a:r>
              <a:rPr lang="en-US" sz="1100"/>
              <a:t>(EKF) was implemented for 2D localization using measurements from 10 APs, corrected with yaw. The results for all three tracks are summarized below:</a:t>
            </a:r>
            <a:br>
              <a:rPr lang="en-US" sz="1100"/>
            </a:br>
            <a:br>
              <a:rPr lang="en-US" sz="1100"/>
            </a:br>
            <a:br>
              <a:rPr lang="en-US" sz="1200"/>
            </a:br>
            <a:r>
              <a:rPr lang="en-US" sz="1100"/>
              <a:t>Performance is consistent across all</a:t>
            </a:r>
            <a:br>
              <a:rPr lang="en-US" sz="1100"/>
            </a:br>
            <a:r>
              <a:rPr lang="en-US" sz="1100"/>
              <a:t>tracks, with sub-meter MAE and high </a:t>
            </a:r>
            <a:br>
              <a:rPr lang="en-US" sz="1100"/>
            </a:br>
            <a:r>
              <a:rPr lang="en-US" sz="1100"/>
              <a:t>availability/reliability.</a:t>
            </a:r>
            <a:br>
              <a:rPr lang="en-US" sz="1100"/>
            </a:br>
            <a:r>
              <a:rPr lang="en-US" sz="1100"/>
              <a:t>The tuned observation noise remained</a:t>
            </a:r>
            <a:br>
              <a:rPr lang="en-US" sz="1100"/>
            </a:br>
            <a:r>
              <a:rPr lang="en-US" sz="1100"/>
              <a:t>stable (σ² = 0.0320), confirming </a:t>
            </a:r>
            <a:br>
              <a:rPr lang="en-US" sz="1100"/>
            </a:br>
            <a:r>
              <a:rPr lang="en-US" sz="1100"/>
              <a:t>robustness of NIS-based auto-tuning.</a:t>
            </a:r>
            <a:br>
              <a:rPr lang="en-US" sz="1100"/>
            </a:br>
            <a:r>
              <a:rPr lang="en-US" sz="1100"/>
              <a:t>Even in (Track 3), accuracy remained reliable.</a:t>
            </a:r>
            <a:endParaRPr sz="1100"/>
          </a:p>
        </p:txBody>
      </p:sp>
      <p:sp>
        <p:nvSpPr>
          <p:cNvPr id="330" name="Google Shape;330;p39">
            <a:extLst>
              <a:ext uri="{FF2B5EF4-FFF2-40B4-BE49-F238E27FC236}">
                <a16:creationId xmlns:a16="http://schemas.microsoft.com/office/drawing/2014/main" id="{688B27B9-A788-BD93-22FD-C7A83F51A58F}"/>
              </a:ext>
            </a:extLst>
          </p:cNvPr>
          <p:cNvSpPr txBox="1">
            <a:spLocks noGrp="1"/>
          </p:cNvSpPr>
          <p:nvPr>
            <p:ph type="body" idx="2"/>
          </p:nvPr>
        </p:nvSpPr>
        <p:spPr>
          <a:xfrm rot="-869">
            <a:off x="6292459" y="140"/>
            <a:ext cx="1186800" cy="393600"/>
          </a:xfrm>
          <a:prstGeom prst="rect">
            <a:avLst/>
          </a:prstGeom>
        </p:spPr>
        <p:txBody>
          <a:bodyPr spcFirstLastPara="1" wrap="square" lIns="91425" tIns="91425" rIns="91425" bIns="91425" anchor="b" anchorCtr="0">
            <a:normAutofit fontScale="32500" lnSpcReduction="20000"/>
          </a:bodyPr>
          <a:lstStyle/>
          <a:p>
            <a:pPr marL="0" lvl="0" indent="0" algn="ctr" rtl="0">
              <a:spcBef>
                <a:spcPts val="0"/>
              </a:spcBef>
              <a:spcAft>
                <a:spcPts val="1200"/>
              </a:spcAft>
              <a:buNone/>
            </a:pPr>
            <a:r>
              <a:rPr lang="es"/>
              <a:t>DOWNLOAD</a:t>
            </a:r>
            <a:endParaRPr/>
          </a:p>
        </p:txBody>
      </p:sp>
      <p:sp>
        <p:nvSpPr>
          <p:cNvPr id="3" name="AutoShape 4" descr="Uploaded image">
            <a:extLst>
              <a:ext uri="{FF2B5EF4-FFF2-40B4-BE49-F238E27FC236}">
                <a16:creationId xmlns:a16="http://schemas.microsoft.com/office/drawing/2014/main" id="{A47F2679-AE8F-8959-D7C0-BD76F574E4A6}"/>
              </a:ext>
            </a:extLst>
          </p:cNvPr>
          <p:cNvSpPr>
            <a:spLocks noChangeAspect="1" noChangeArrowheads="1"/>
          </p:cNvSpPr>
          <p:nvPr/>
        </p:nvSpPr>
        <p:spPr bwMode="auto">
          <a:xfrm>
            <a:off x="2612571" y="612321"/>
            <a:ext cx="2111829" cy="21118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2" name="Table 1">
            <a:extLst>
              <a:ext uri="{FF2B5EF4-FFF2-40B4-BE49-F238E27FC236}">
                <a16:creationId xmlns:a16="http://schemas.microsoft.com/office/drawing/2014/main" id="{F14537E9-26A2-7EBD-A51D-E0B1BA257E98}"/>
              </a:ext>
            </a:extLst>
          </p:cNvPr>
          <p:cNvGraphicFramePr>
            <a:graphicFrameLocks noGrp="1"/>
          </p:cNvGraphicFramePr>
          <p:nvPr>
            <p:extLst>
              <p:ext uri="{D42A27DB-BD31-4B8C-83A1-F6EECF244321}">
                <p14:modId xmlns:p14="http://schemas.microsoft.com/office/powerpoint/2010/main" val="1522583186"/>
              </p:ext>
            </p:extLst>
          </p:nvPr>
        </p:nvGraphicFramePr>
        <p:xfrm>
          <a:off x="4787537" y="1992086"/>
          <a:ext cx="4164315" cy="1848739"/>
        </p:xfrm>
        <a:graphic>
          <a:graphicData uri="http://schemas.openxmlformats.org/drawingml/2006/table">
            <a:tbl>
              <a:tblPr>
                <a:tableStyleId>{7DF18680-E054-41AD-8BC1-D1AEF772440D}</a:tableStyleId>
              </a:tblPr>
              <a:tblGrid>
                <a:gridCol w="828131">
                  <a:extLst>
                    <a:ext uri="{9D8B030D-6E8A-4147-A177-3AD203B41FA5}">
                      <a16:colId xmlns:a16="http://schemas.microsoft.com/office/drawing/2014/main" val="1045377298"/>
                    </a:ext>
                  </a:extLst>
                </a:gridCol>
                <a:gridCol w="508709">
                  <a:extLst>
                    <a:ext uri="{9D8B030D-6E8A-4147-A177-3AD203B41FA5}">
                      <a16:colId xmlns:a16="http://schemas.microsoft.com/office/drawing/2014/main" val="808985367"/>
                    </a:ext>
                  </a:extLst>
                </a:gridCol>
                <a:gridCol w="366744">
                  <a:extLst>
                    <a:ext uri="{9D8B030D-6E8A-4147-A177-3AD203B41FA5}">
                      <a16:colId xmlns:a16="http://schemas.microsoft.com/office/drawing/2014/main" val="3889610657"/>
                    </a:ext>
                  </a:extLst>
                </a:gridCol>
                <a:gridCol w="451788">
                  <a:extLst>
                    <a:ext uri="{9D8B030D-6E8A-4147-A177-3AD203B41FA5}">
                      <a16:colId xmlns:a16="http://schemas.microsoft.com/office/drawing/2014/main" val="120560230"/>
                    </a:ext>
                  </a:extLst>
                </a:gridCol>
                <a:gridCol w="707595">
                  <a:extLst>
                    <a:ext uri="{9D8B030D-6E8A-4147-A177-3AD203B41FA5}">
                      <a16:colId xmlns:a16="http://schemas.microsoft.com/office/drawing/2014/main" val="4054730166"/>
                    </a:ext>
                  </a:extLst>
                </a:gridCol>
                <a:gridCol w="733487">
                  <a:extLst>
                    <a:ext uri="{9D8B030D-6E8A-4147-A177-3AD203B41FA5}">
                      <a16:colId xmlns:a16="http://schemas.microsoft.com/office/drawing/2014/main" val="4163463531"/>
                    </a:ext>
                  </a:extLst>
                </a:gridCol>
                <a:gridCol w="567861">
                  <a:extLst>
                    <a:ext uri="{9D8B030D-6E8A-4147-A177-3AD203B41FA5}">
                      <a16:colId xmlns:a16="http://schemas.microsoft.com/office/drawing/2014/main" val="763799676"/>
                    </a:ext>
                  </a:extLst>
                </a:gridCol>
              </a:tblGrid>
              <a:tr h="344373">
                <a:tc>
                  <a:txBody>
                    <a:bodyPr/>
                    <a:lstStyle/>
                    <a:p>
                      <a:pPr algn="ctr" fontAlgn="ctr">
                        <a:buNone/>
                      </a:pPr>
                      <a:r>
                        <a:rPr lang="en-US" sz="1100" u="none" strike="noStrike">
                          <a:effectLst/>
                        </a:rPr>
                        <a:t>Track</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MAE (m)</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RMSE (m)</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Q95 (m)</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Availability (%)</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Reliability (%)</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Tuned </a:t>
                      </a:r>
                      <a:r>
                        <a:rPr lang="el-GR" sz="1100" u="none" strike="noStrike">
                          <a:effectLst/>
                        </a:rPr>
                        <a:t>σ²</a:t>
                      </a:r>
                      <a:endParaRPr lang="el-GR" sz="1100" b="1"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799130197"/>
                  </a:ext>
                </a:extLst>
              </a:tr>
              <a:tr h="344373">
                <a:tc>
                  <a:txBody>
                    <a:bodyPr/>
                    <a:lstStyle/>
                    <a:p>
                      <a:pPr algn="ctr" fontAlgn="ctr">
                        <a:buNone/>
                      </a:pPr>
                      <a:r>
                        <a:rPr lang="en-US" sz="1100" u="none" strike="noStrike">
                          <a:effectLst/>
                        </a:rPr>
                        <a:t>1 </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0.896</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1.16</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2.124</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99.4</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98.6</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0.032</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833062201"/>
                  </a:ext>
                </a:extLst>
              </a:tr>
              <a:tr h="662853">
                <a:tc>
                  <a:txBody>
                    <a:bodyPr/>
                    <a:lstStyle/>
                    <a:p>
                      <a:pPr algn="ctr" fontAlgn="ctr">
                        <a:buNone/>
                      </a:pPr>
                      <a:r>
                        <a:rPr lang="en-US" sz="1100" u="none" strike="noStrike">
                          <a:effectLst/>
                        </a:rPr>
                        <a:t>2</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0.897</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1.01</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1.657</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91.1</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99.6</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0.032</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28599459"/>
                  </a:ext>
                </a:extLst>
              </a:tr>
              <a:tr h="497140">
                <a:tc>
                  <a:txBody>
                    <a:bodyPr/>
                    <a:lstStyle/>
                    <a:p>
                      <a:pPr algn="ctr" fontAlgn="ctr">
                        <a:buNone/>
                      </a:pPr>
                      <a:r>
                        <a:rPr lang="en-US" sz="1100" u="none" strike="noStrike">
                          <a:effectLst/>
                        </a:rPr>
                        <a:t>3</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0.866</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1.12</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2.156</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98.4</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98.7</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0.032</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101998656"/>
                  </a:ext>
                </a:extLst>
              </a:tr>
            </a:tbl>
          </a:graphicData>
        </a:graphic>
      </p:graphicFrame>
    </p:spTree>
    <p:extLst>
      <p:ext uri="{BB962C8B-B14F-4D97-AF65-F5344CB8AC3E}">
        <p14:creationId xmlns:p14="http://schemas.microsoft.com/office/powerpoint/2010/main" val="178841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503766B3-B421-5772-FAC7-7052CAFCD115}"/>
            </a:ext>
          </a:extLst>
        </p:cNvPr>
        <p:cNvGrpSpPr/>
        <p:nvPr/>
      </p:nvGrpSpPr>
      <p:grpSpPr>
        <a:xfrm>
          <a:off x="0" y="0"/>
          <a:ext cx="0" cy="0"/>
          <a:chOff x="0" y="0"/>
          <a:chExt cx="0" cy="0"/>
        </a:xfrm>
      </p:grpSpPr>
      <p:sp>
        <p:nvSpPr>
          <p:cNvPr id="114" name="Google Shape;114;p17">
            <a:extLst>
              <a:ext uri="{FF2B5EF4-FFF2-40B4-BE49-F238E27FC236}">
                <a16:creationId xmlns:a16="http://schemas.microsoft.com/office/drawing/2014/main" id="{2D2FCD68-2900-5A2C-B407-4E07654BF4F5}"/>
              </a:ext>
            </a:extLst>
          </p:cNvPr>
          <p:cNvSpPr txBox="1">
            <a:spLocks noGrp="1"/>
          </p:cNvSpPr>
          <p:nvPr>
            <p:ph type="title"/>
          </p:nvPr>
        </p:nvSpPr>
        <p:spPr>
          <a:xfrm>
            <a:off x="730000" y="1318650"/>
            <a:ext cx="3300900" cy="3754500"/>
          </a:xfrm>
          <a:prstGeom prst="rect">
            <a:avLst/>
          </a:prstGeom>
        </p:spPr>
        <p:txBody>
          <a:bodyPr spcFirstLastPara="1" wrap="square" lIns="91425" tIns="91425" rIns="91425" bIns="91425" anchor="t" anchorCtr="0">
            <a:normAutofit/>
          </a:bodyPr>
          <a:lstStyle/>
          <a:p>
            <a:r>
              <a:rPr lang="en-US" sz="2000"/>
              <a:t>Methodology </a:t>
            </a:r>
            <a:br>
              <a:rPr lang="en-US" sz="2000"/>
            </a:br>
            <a:r>
              <a:rPr lang="en-US" sz="2000"/>
              <a:t>TDOA-only</a:t>
            </a:r>
            <a:br>
              <a:rPr lang="en-US" sz="2000"/>
            </a:br>
            <a:br>
              <a:rPr lang="en-US" sz="1400" b="0"/>
            </a:br>
            <a:br>
              <a:rPr lang="en-US" sz="1050"/>
            </a:br>
            <a:r>
              <a:rPr lang="en-US" sz="1050" b="0"/>
              <a:t>We implemented a TDOA-only localization method based on least-squares optimization of range-difference measurements between Access Points (APs). A Hampel filter was used to remove outliers from raw estimates. The trajectory was further smoothed using a 2D Kalman Filter with constant velocity dynamics. Performance was evaluated on three test tracks using metrics such as MAE, RMSE, availability, and reliability.</a:t>
            </a:r>
            <a:br>
              <a:rPr lang="en-US" sz="1050" b="0"/>
            </a:br>
            <a:br>
              <a:rPr lang="en-US" sz="1050"/>
            </a:br>
            <a:endParaRPr sz="1050" b="0">
              <a:solidFill>
                <a:srgbClr val="000000"/>
              </a:solidFill>
              <a:latin typeface="Arial"/>
              <a:ea typeface="Arial"/>
              <a:cs typeface="Arial"/>
              <a:sym typeface="Arial"/>
            </a:endParaRPr>
          </a:p>
        </p:txBody>
      </p:sp>
      <p:sp>
        <p:nvSpPr>
          <p:cNvPr id="115" name="Google Shape;115;p17">
            <a:extLst>
              <a:ext uri="{FF2B5EF4-FFF2-40B4-BE49-F238E27FC236}">
                <a16:creationId xmlns:a16="http://schemas.microsoft.com/office/drawing/2014/main" id="{03D155CC-B8B7-D5D9-8245-69AAA8446364}"/>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19</a:t>
            </a:fld>
            <a:endParaRPr/>
          </a:p>
        </p:txBody>
      </p:sp>
      <p:pic>
        <p:nvPicPr>
          <p:cNvPr id="3" name="Picture 2">
            <a:extLst>
              <a:ext uri="{FF2B5EF4-FFF2-40B4-BE49-F238E27FC236}">
                <a16:creationId xmlns:a16="http://schemas.microsoft.com/office/drawing/2014/main" id="{834F7B75-7270-868F-FF04-0FBA2045B531}"/>
              </a:ext>
            </a:extLst>
          </p:cNvPr>
          <p:cNvPicPr>
            <a:picLocks noChangeAspect="1"/>
          </p:cNvPicPr>
          <p:nvPr/>
        </p:nvPicPr>
        <p:blipFill>
          <a:blip r:embed="rId3"/>
          <a:stretch>
            <a:fillRect/>
          </a:stretch>
        </p:blipFill>
        <p:spPr>
          <a:xfrm>
            <a:off x="4343400" y="1411492"/>
            <a:ext cx="4515682" cy="3222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1521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ctrTitle"/>
          </p:nvPr>
        </p:nvSpPr>
        <p:spPr>
          <a:xfrm>
            <a:off x="729450" y="1322450"/>
            <a:ext cx="7688100" cy="1850400"/>
          </a:xfrm>
          <a:prstGeom prst="rect">
            <a:avLst/>
          </a:prstGeom>
        </p:spPr>
        <p:txBody>
          <a:bodyPr spcFirstLastPara="1" wrap="square" lIns="91425" tIns="91425" rIns="91425" bIns="91425" anchor="t" anchorCtr="0">
            <a:normAutofit/>
          </a:bodyPr>
          <a:lstStyle/>
          <a:p>
            <a:pPr lvl="0"/>
            <a:r>
              <a:rPr lang="en-US" sz="4400"/>
              <a:t>Vehicle localization in a racetrack</a:t>
            </a:r>
            <a:endParaRPr/>
          </a:p>
        </p:txBody>
      </p:sp>
      <p:sp>
        <p:nvSpPr>
          <p:cNvPr id="94" name="Google Shape;94;p14"/>
          <p:cNvSpPr txBox="1">
            <a:spLocks noGrp="1"/>
          </p:cNvSpPr>
          <p:nvPr>
            <p:ph type="subTitle" idx="1"/>
          </p:nvPr>
        </p:nvSpPr>
        <p:spPr>
          <a:xfrm>
            <a:off x="729450" y="3360800"/>
            <a:ext cx="7688100" cy="1294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s" b="1" u="sng"/>
              <a:t>Group </a:t>
            </a:r>
            <a:r>
              <a:rPr lang="en-US" b="1" u="sng"/>
              <a:t>members:</a:t>
            </a:r>
          </a:p>
          <a:p>
            <a:pPr marL="0" indent="0"/>
            <a:endParaRPr lang="en-US" b="1" u="sng"/>
          </a:p>
          <a:p>
            <a:pPr marL="0" indent="0"/>
            <a:r>
              <a:rPr lang="en-US"/>
              <a:t>Mohammadreza Zamani </a:t>
            </a:r>
          </a:p>
          <a:p>
            <a:pPr marL="0" lvl="0" indent="0"/>
            <a:r>
              <a:rPr lang="en-US"/>
              <a:t>Fateme Asadi</a:t>
            </a:r>
          </a:p>
          <a:p>
            <a:pPr marL="0" indent="0"/>
            <a:r>
              <a:rPr lang="en-US"/>
              <a:t>Sahar Abasi</a:t>
            </a:r>
          </a:p>
          <a:p>
            <a:pPr marL="0" lvl="0" indent="0"/>
            <a:r>
              <a:rPr lang="en-US"/>
              <a:t>Asal Abbas Nejad Fard </a:t>
            </a:r>
          </a:p>
          <a:p>
            <a:pPr marL="0" lvl="0" indent="0"/>
            <a:endParaRPr lang="e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EC663F64-0884-59A7-850C-8C7EEF74BF3F}"/>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F9B990F5-8E5D-3A93-5BE8-9A369A9762F9}"/>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20</a:t>
            </a:fld>
            <a:endParaRPr/>
          </a:p>
        </p:txBody>
      </p:sp>
      <p:sp>
        <p:nvSpPr>
          <p:cNvPr id="376" name="Google Shape;376;p43">
            <a:extLst>
              <a:ext uri="{FF2B5EF4-FFF2-40B4-BE49-F238E27FC236}">
                <a16:creationId xmlns:a16="http://schemas.microsoft.com/office/drawing/2014/main" id="{D17CE271-5B42-B908-991F-B34A3A34A3AE}"/>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pPr lvl="0"/>
            <a:r>
              <a:rPr lang="en-US" sz="2000"/>
              <a:t>TDOA-only — Track 1: with obstacle</a:t>
            </a:r>
            <a:endParaRPr sz="2000"/>
          </a:p>
        </p:txBody>
      </p:sp>
      <p:sp>
        <p:nvSpPr>
          <p:cNvPr id="378" name="Google Shape;378;p43">
            <a:extLst>
              <a:ext uri="{FF2B5EF4-FFF2-40B4-BE49-F238E27FC236}">
                <a16:creationId xmlns:a16="http://schemas.microsoft.com/office/drawing/2014/main" id="{DFFC8FDC-4D32-A33C-0B61-695080EE828A}"/>
              </a:ext>
            </a:extLst>
          </p:cNvPr>
          <p:cNvSpPr txBox="1">
            <a:spLocks noGrp="1"/>
          </p:cNvSpPr>
          <p:nvPr>
            <p:ph type="body" idx="2"/>
          </p:nvPr>
        </p:nvSpPr>
        <p:spPr>
          <a:xfrm>
            <a:off x="683025" y="1970230"/>
            <a:ext cx="3300900" cy="1687200"/>
          </a:xfrm>
          <a:prstGeom prst="rect">
            <a:avLst/>
          </a:prstGeom>
        </p:spPr>
        <p:txBody>
          <a:bodyPr spcFirstLastPara="1" wrap="square" lIns="91425" tIns="91425" rIns="91425" bIns="91425" anchor="t" anchorCtr="0">
            <a:normAutofit fontScale="77500" lnSpcReduction="20000"/>
          </a:bodyPr>
          <a:lstStyle/>
          <a:p>
            <a:pPr marL="0" lvl="0" indent="0">
              <a:buNone/>
            </a:pPr>
            <a:endParaRPr lang="en-US" sz="1400"/>
          </a:p>
          <a:p>
            <a:pPr marL="0" lvl="0" indent="0">
              <a:buNone/>
            </a:pPr>
            <a:r>
              <a:rPr lang="en-US" sz="1400"/>
              <a:t>The trajectory shows major drifts, especially early on, due to poor geometry or TDOA errors.</a:t>
            </a:r>
            <a:br>
              <a:rPr lang="en-US" sz="1400"/>
            </a:br>
            <a:r>
              <a:rPr lang="en-US" sz="1400"/>
              <a:t>Error vs Time reveals bursts over 50 m, indicating localization failures.</a:t>
            </a:r>
            <a:br>
              <a:rPr lang="en-US" sz="1400"/>
            </a:br>
            <a:r>
              <a:rPr lang="en-US" sz="1400"/>
              <a:t>CDF shows 95% of errors under 19.12 m, with a long tail.</a:t>
            </a:r>
            <a:br>
              <a:rPr lang="en-US" sz="1400"/>
            </a:br>
            <a:r>
              <a:rPr lang="en-US" sz="1400"/>
              <a:t>Estimated speed has spikes over 100 m/s, highlighting instability and noise.</a:t>
            </a:r>
            <a:endParaRPr/>
          </a:p>
        </p:txBody>
      </p:sp>
      <p:sp>
        <p:nvSpPr>
          <p:cNvPr id="379" name="Google Shape;379;p43">
            <a:extLst>
              <a:ext uri="{FF2B5EF4-FFF2-40B4-BE49-F238E27FC236}">
                <a16:creationId xmlns:a16="http://schemas.microsoft.com/office/drawing/2014/main" id="{E6439BFD-B6F1-234F-3F6B-D60EAC4EDB64}"/>
              </a:ext>
            </a:extLst>
          </p:cNvPr>
          <p:cNvSpPr txBox="1">
            <a:spLocks noGrp="1"/>
          </p:cNvSpPr>
          <p:nvPr>
            <p:ph type="body" idx="2"/>
          </p:nvPr>
        </p:nvSpPr>
        <p:spPr>
          <a:xfrm>
            <a:off x="546702" y="3774150"/>
            <a:ext cx="3300900" cy="1303500"/>
          </a:xfrm>
          <a:prstGeom prst="rect">
            <a:avLst/>
          </a:prstGeom>
        </p:spPr>
        <p:txBody>
          <a:bodyPr spcFirstLastPara="1" wrap="square" lIns="91425" tIns="91425" rIns="91425" bIns="91425" anchor="t" anchorCtr="0">
            <a:normAutofit fontScale="92500" lnSpcReduction="10000"/>
          </a:bodyPr>
          <a:lstStyle/>
          <a:p>
            <a:pPr marL="146050" indent="0">
              <a:buNone/>
            </a:pPr>
            <a:r>
              <a:rPr lang="en-US" sz="1100"/>
              <a:t>Despite filtering and Kalman smoothing, the TDOA-only method shows poor performance in obstacle-rich environments. Both accuracy and availability are limited, making this approach unreliable under multipath or missing APs.</a:t>
            </a:r>
            <a:br>
              <a:rPr lang="en-US" sz="1100"/>
            </a:br>
            <a:br>
              <a:rPr lang="en-US" sz="1100"/>
            </a:br>
            <a:endParaRPr sz="1100">
              <a:solidFill>
                <a:schemeClr val="dk2"/>
              </a:solidFill>
              <a:latin typeface="Raleway"/>
              <a:sym typeface="Raleway"/>
            </a:endParaRPr>
          </a:p>
        </p:txBody>
      </p:sp>
      <p:graphicFrame>
        <p:nvGraphicFramePr>
          <p:cNvPr id="2" name="Table 1">
            <a:extLst>
              <a:ext uri="{FF2B5EF4-FFF2-40B4-BE49-F238E27FC236}">
                <a16:creationId xmlns:a16="http://schemas.microsoft.com/office/drawing/2014/main" id="{05332721-9E56-F3EB-DE52-5F41E7EA062C}"/>
              </a:ext>
            </a:extLst>
          </p:cNvPr>
          <p:cNvGraphicFramePr>
            <a:graphicFrameLocks noGrp="1"/>
          </p:cNvGraphicFramePr>
          <p:nvPr>
            <p:extLst>
              <p:ext uri="{D42A27DB-BD31-4B8C-83A1-F6EECF244321}">
                <p14:modId xmlns:p14="http://schemas.microsoft.com/office/powerpoint/2010/main" val="2291928912"/>
              </p:ext>
            </p:extLst>
          </p:nvPr>
        </p:nvGraphicFramePr>
        <p:xfrm>
          <a:off x="5740781" y="3614784"/>
          <a:ext cx="2310063" cy="1135067"/>
        </p:xfrm>
        <a:graphic>
          <a:graphicData uri="http://schemas.openxmlformats.org/drawingml/2006/table">
            <a:tbl>
              <a:tblPr>
                <a:tableStyleId>{7DF18680-E054-41AD-8BC1-D1AEF772440D}</a:tableStyleId>
              </a:tblPr>
              <a:tblGrid>
                <a:gridCol w="1243880">
                  <a:extLst>
                    <a:ext uri="{9D8B030D-6E8A-4147-A177-3AD203B41FA5}">
                      <a16:colId xmlns:a16="http://schemas.microsoft.com/office/drawing/2014/main" val="3492847645"/>
                    </a:ext>
                  </a:extLst>
                </a:gridCol>
                <a:gridCol w="1066183">
                  <a:extLst>
                    <a:ext uri="{9D8B030D-6E8A-4147-A177-3AD203B41FA5}">
                      <a16:colId xmlns:a16="http://schemas.microsoft.com/office/drawing/2014/main" val="3215351604"/>
                    </a:ext>
                  </a:extLst>
                </a:gridCol>
              </a:tblGrid>
              <a:tr h="149871">
                <a:tc>
                  <a:txBody>
                    <a:bodyPr/>
                    <a:lstStyle/>
                    <a:p>
                      <a:pPr algn="ctr" fontAlgn="ctr">
                        <a:buNone/>
                      </a:pPr>
                      <a:r>
                        <a:rPr lang="en-US" sz="1100" u="none" strike="noStrike">
                          <a:effectLst/>
                        </a:rPr>
                        <a:t>Metric</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Value</a:t>
                      </a:r>
                      <a:endParaRPr lang="en-US" sz="1100" b="1"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205361335"/>
                  </a:ext>
                </a:extLst>
              </a:tr>
              <a:tr h="149871">
                <a:tc>
                  <a:txBody>
                    <a:bodyPr/>
                    <a:lstStyle/>
                    <a:p>
                      <a:pPr algn="ctr" fontAlgn="ctr">
                        <a:buNone/>
                      </a:pPr>
                      <a:r>
                        <a:rPr lang="en-US" sz="1100" u="none" strike="noStrike">
                          <a:effectLst/>
                        </a:rPr>
                        <a:t>MAE</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4.06 m</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808894074"/>
                  </a:ext>
                </a:extLst>
              </a:tr>
              <a:tr h="149871">
                <a:tc>
                  <a:txBody>
                    <a:bodyPr/>
                    <a:lstStyle/>
                    <a:p>
                      <a:pPr algn="ctr" fontAlgn="ctr">
                        <a:buNone/>
                      </a:pPr>
                      <a:r>
                        <a:rPr lang="en-US" sz="1100" u="none" strike="noStrike">
                          <a:effectLst/>
                        </a:rPr>
                        <a:t>RMSE</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8.66 m</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39545771"/>
                  </a:ext>
                </a:extLst>
              </a:tr>
              <a:tr h="149871">
                <a:tc>
                  <a:txBody>
                    <a:bodyPr/>
                    <a:lstStyle/>
                    <a:p>
                      <a:pPr algn="ctr" fontAlgn="ctr">
                        <a:buNone/>
                      </a:pPr>
                      <a:r>
                        <a:rPr lang="en-US" sz="1100" u="none" strike="noStrike">
                          <a:effectLst/>
                        </a:rPr>
                        <a:t>Q95</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19.12 m</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281307630"/>
                  </a:ext>
                </a:extLst>
              </a:tr>
              <a:tr h="258767">
                <a:tc>
                  <a:txBody>
                    <a:bodyPr/>
                    <a:lstStyle/>
                    <a:p>
                      <a:pPr algn="ctr" fontAlgn="ctr">
                        <a:buNone/>
                      </a:pPr>
                      <a:r>
                        <a:rPr lang="en-US" sz="1100" u="none" strike="noStrike">
                          <a:effectLst/>
                        </a:rPr>
                        <a:t>Availability</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51.13%</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391774757"/>
                  </a:ext>
                </a:extLst>
              </a:tr>
              <a:tr h="149871">
                <a:tc>
                  <a:txBody>
                    <a:bodyPr/>
                    <a:lstStyle/>
                    <a:p>
                      <a:pPr algn="ctr" fontAlgn="ctr">
                        <a:buNone/>
                      </a:pPr>
                      <a:r>
                        <a:rPr lang="en-US" sz="1100" u="none" strike="noStrike">
                          <a:effectLst/>
                        </a:rPr>
                        <a:t>Reliability</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72.38%</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812929132"/>
                  </a:ext>
                </a:extLst>
              </a:tr>
            </a:tbl>
          </a:graphicData>
        </a:graphic>
      </p:graphicFrame>
      <p:pic>
        <p:nvPicPr>
          <p:cNvPr id="5" name="Picture 4">
            <a:extLst>
              <a:ext uri="{FF2B5EF4-FFF2-40B4-BE49-F238E27FC236}">
                <a16:creationId xmlns:a16="http://schemas.microsoft.com/office/drawing/2014/main" id="{7B9DB348-26E8-0106-8323-953335A74818}"/>
              </a:ext>
            </a:extLst>
          </p:cNvPr>
          <p:cNvPicPr>
            <a:picLocks noChangeAspect="1"/>
          </p:cNvPicPr>
          <p:nvPr/>
        </p:nvPicPr>
        <p:blipFill>
          <a:blip r:embed="rId3"/>
          <a:stretch>
            <a:fillRect/>
          </a:stretch>
        </p:blipFill>
        <p:spPr>
          <a:xfrm>
            <a:off x="5010100" y="393649"/>
            <a:ext cx="3771423" cy="3037268"/>
          </a:xfrm>
          <a:prstGeom prst="rect">
            <a:avLst/>
          </a:prstGeom>
        </p:spPr>
      </p:pic>
    </p:spTree>
    <p:extLst>
      <p:ext uri="{BB962C8B-B14F-4D97-AF65-F5344CB8AC3E}">
        <p14:creationId xmlns:p14="http://schemas.microsoft.com/office/powerpoint/2010/main" val="378756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B9284E5-9874-DD39-DCE3-1BDAA0A293AF}"/>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087837AF-9456-7AEB-1216-01C46DD8D50D}"/>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21</a:t>
            </a:fld>
            <a:endParaRPr/>
          </a:p>
        </p:txBody>
      </p:sp>
      <p:sp>
        <p:nvSpPr>
          <p:cNvPr id="376" name="Google Shape;376;p43">
            <a:extLst>
              <a:ext uri="{FF2B5EF4-FFF2-40B4-BE49-F238E27FC236}">
                <a16:creationId xmlns:a16="http://schemas.microsoft.com/office/drawing/2014/main" id="{2A47B254-4B52-4553-2A8B-E4DED74DFEA5}"/>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r>
              <a:rPr lang="en-US" sz="2000" dirty="0"/>
              <a:t>TDOA-only — Track 2: no obstacle</a:t>
            </a:r>
          </a:p>
        </p:txBody>
      </p:sp>
      <p:sp>
        <p:nvSpPr>
          <p:cNvPr id="378" name="Google Shape;378;p43">
            <a:extLst>
              <a:ext uri="{FF2B5EF4-FFF2-40B4-BE49-F238E27FC236}">
                <a16:creationId xmlns:a16="http://schemas.microsoft.com/office/drawing/2014/main" id="{7DCA4430-ACF3-29C0-5619-913AA22B847F}"/>
              </a:ext>
            </a:extLst>
          </p:cNvPr>
          <p:cNvSpPr txBox="1">
            <a:spLocks noGrp="1"/>
          </p:cNvSpPr>
          <p:nvPr>
            <p:ph type="body" idx="2"/>
          </p:nvPr>
        </p:nvSpPr>
        <p:spPr>
          <a:xfrm>
            <a:off x="683025" y="1970230"/>
            <a:ext cx="3300900" cy="1687200"/>
          </a:xfrm>
          <a:prstGeom prst="rect">
            <a:avLst/>
          </a:prstGeom>
        </p:spPr>
        <p:txBody>
          <a:bodyPr spcFirstLastPara="1" wrap="square" lIns="91425" tIns="91425" rIns="91425" bIns="91425" anchor="t" anchorCtr="0">
            <a:normAutofit/>
          </a:bodyPr>
          <a:lstStyle/>
          <a:p>
            <a:pPr marL="0" lvl="0" indent="0">
              <a:buNone/>
            </a:pPr>
            <a:endParaRPr lang="en-US" sz="1200"/>
          </a:p>
          <a:p>
            <a:pPr marL="0" lvl="0" indent="0">
              <a:buNone/>
            </a:pPr>
            <a:r>
              <a:rPr lang="en-US" sz="1200"/>
              <a:t>Trajectory aligns better than Track 1, with some early </a:t>
            </a:r>
            <a:r>
              <a:rPr lang="en-US" sz="1200" err="1"/>
              <a:t>drift.Error</a:t>
            </a:r>
            <a:r>
              <a:rPr lang="en-US" sz="1200"/>
              <a:t> peaks at ~17 m initially, then stabilizes below 5 </a:t>
            </a:r>
            <a:r>
              <a:rPr lang="en-US" sz="1200" err="1"/>
              <a:t>m.CDF</a:t>
            </a:r>
            <a:r>
              <a:rPr lang="en-US" sz="1200"/>
              <a:t> shows 95% of errors under 3.09 </a:t>
            </a:r>
            <a:r>
              <a:rPr lang="en-US" sz="1200" err="1"/>
              <a:t>m.Speed</a:t>
            </a:r>
            <a:r>
              <a:rPr lang="en-US" sz="1200"/>
              <a:t> plot has one spike (~50 m/s)</a:t>
            </a:r>
            <a:endParaRPr/>
          </a:p>
        </p:txBody>
      </p:sp>
      <p:sp>
        <p:nvSpPr>
          <p:cNvPr id="379" name="Google Shape;379;p43">
            <a:extLst>
              <a:ext uri="{FF2B5EF4-FFF2-40B4-BE49-F238E27FC236}">
                <a16:creationId xmlns:a16="http://schemas.microsoft.com/office/drawing/2014/main" id="{668B993D-4345-3F28-FFA7-A185197A4380}"/>
              </a:ext>
            </a:extLst>
          </p:cNvPr>
          <p:cNvSpPr txBox="1">
            <a:spLocks noGrp="1"/>
          </p:cNvSpPr>
          <p:nvPr>
            <p:ph type="body" idx="2"/>
          </p:nvPr>
        </p:nvSpPr>
        <p:spPr>
          <a:xfrm>
            <a:off x="559272" y="3732899"/>
            <a:ext cx="3300900" cy="1303500"/>
          </a:xfrm>
          <a:prstGeom prst="rect">
            <a:avLst/>
          </a:prstGeom>
        </p:spPr>
        <p:txBody>
          <a:bodyPr spcFirstLastPara="1" wrap="square" lIns="91425" tIns="91425" rIns="91425" bIns="91425" anchor="t" anchorCtr="0">
            <a:normAutofit/>
          </a:bodyPr>
          <a:lstStyle/>
          <a:p>
            <a:pPr marL="146050" indent="0">
              <a:buNone/>
            </a:pPr>
            <a:r>
              <a:rPr lang="en-US" sz="1100"/>
              <a:t>In straight-line motion without obstacles, TDOA-only accuracy and reliability improve notably. However, occasional noise and poor geometry still cause large error spikes, and availability remains limited</a:t>
            </a:r>
            <a:endParaRPr sz="1100">
              <a:solidFill>
                <a:schemeClr val="dk2"/>
              </a:solidFill>
              <a:latin typeface="Raleway"/>
              <a:sym typeface="Raleway"/>
            </a:endParaRPr>
          </a:p>
        </p:txBody>
      </p:sp>
      <p:graphicFrame>
        <p:nvGraphicFramePr>
          <p:cNvPr id="3" name="Table 2">
            <a:extLst>
              <a:ext uri="{FF2B5EF4-FFF2-40B4-BE49-F238E27FC236}">
                <a16:creationId xmlns:a16="http://schemas.microsoft.com/office/drawing/2014/main" id="{AFEE82AB-94BE-94D6-3049-8771570355A0}"/>
              </a:ext>
            </a:extLst>
          </p:cNvPr>
          <p:cNvGraphicFramePr>
            <a:graphicFrameLocks noGrp="1"/>
          </p:cNvGraphicFramePr>
          <p:nvPr>
            <p:extLst>
              <p:ext uri="{D42A27DB-BD31-4B8C-83A1-F6EECF244321}">
                <p14:modId xmlns:p14="http://schemas.microsoft.com/office/powerpoint/2010/main" val="2610424232"/>
              </p:ext>
            </p:extLst>
          </p:nvPr>
        </p:nvGraphicFramePr>
        <p:xfrm>
          <a:off x="5562027" y="3414690"/>
          <a:ext cx="2495694" cy="1280160"/>
        </p:xfrm>
        <a:graphic>
          <a:graphicData uri="http://schemas.openxmlformats.org/drawingml/2006/table">
            <a:tbl>
              <a:tblPr>
                <a:tableStyleId>{7DF18680-E054-41AD-8BC1-D1AEF772440D}</a:tableStyleId>
              </a:tblPr>
              <a:tblGrid>
                <a:gridCol w="1247847">
                  <a:extLst>
                    <a:ext uri="{9D8B030D-6E8A-4147-A177-3AD203B41FA5}">
                      <a16:colId xmlns:a16="http://schemas.microsoft.com/office/drawing/2014/main" val="1549143775"/>
                    </a:ext>
                  </a:extLst>
                </a:gridCol>
                <a:gridCol w="1247847">
                  <a:extLst>
                    <a:ext uri="{9D8B030D-6E8A-4147-A177-3AD203B41FA5}">
                      <a16:colId xmlns:a16="http://schemas.microsoft.com/office/drawing/2014/main" val="946044939"/>
                    </a:ext>
                  </a:extLst>
                </a:gridCol>
              </a:tblGrid>
              <a:tr h="182880">
                <a:tc>
                  <a:txBody>
                    <a:bodyPr/>
                    <a:lstStyle/>
                    <a:p>
                      <a:pPr algn="ctr" fontAlgn="ctr">
                        <a:buNone/>
                      </a:pPr>
                      <a:r>
                        <a:rPr lang="en-US" sz="1100" b="1" u="none" strike="noStrike">
                          <a:solidFill>
                            <a:srgbClr val="000000"/>
                          </a:solidFill>
                          <a:effectLst/>
                        </a:rPr>
                        <a:t>Metric</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b="1" u="none" strike="noStrike">
                          <a:solidFill>
                            <a:srgbClr val="000000"/>
                          </a:solidFill>
                          <a:effectLst/>
                        </a:rPr>
                        <a:t>Value</a:t>
                      </a:r>
                      <a:endParaRPr lang="en-US" sz="1100" b="1"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039506014"/>
                  </a:ext>
                </a:extLst>
              </a:tr>
              <a:tr h="182880">
                <a:tc>
                  <a:txBody>
                    <a:bodyPr/>
                    <a:lstStyle/>
                    <a:p>
                      <a:pPr algn="ctr" fontAlgn="ctr">
                        <a:buNone/>
                      </a:pPr>
                      <a:r>
                        <a:rPr lang="en-US" sz="1100" b="0" u="none" strike="noStrike">
                          <a:solidFill>
                            <a:srgbClr val="000000"/>
                          </a:solidFill>
                          <a:effectLst/>
                        </a:rPr>
                        <a:t>MAE</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b="0" u="none" strike="noStrike">
                          <a:solidFill>
                            <a:srgbClr val="000000"/>
                          </a:solidFill>
                          <a:effectLst/>
                        </a:rPr>
                        <a:t>1.31 m</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280062983"/>
                  </a:ext>
                </a:extLst>
              </a:tr>
              <a:tr h="182880">
                <a:tc>
                  <a:txBody>
                    <a:bodyPr/>
                    <a:lstStyle/>
                    <a:p>
                      <a:pPr algn="ctr" fontAlgn="ctr">
                        <a:buNone/>
                      </a:pPr>
                      <a:r>
                        <a:rPr lang="en-US" sz="1100" b="0" u="none" strike="noStrike">
                          <a:solidFill>
                            <a:srgbClr val="000000"/>
                          </a:solidFill>
                          <a:effectLst/>
                        </a:rPr>
                        <a:t>RMSE</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b="0" u="none" strike="noStrike">
                          <a:solidFill>
                            <a:srgbClr val="000000"/>
                          </a:solidFill>
                          <a:effectLst/>
                        </a:rPr>
                        <a:t>2.34 m</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293140935"/>
                  </a:ext>
                </a:extLst>
              </a:tr>
              <a:tr h="182880">
                <a:tc>
                  <a:txBody>
                    <a:bodyPr/>
                    <a:lstStyle/>
                    <a:p>
                      <a:pPr algn="ctr" fontAlgn="ctr">
                        <a:buNone/>
                      </a:pPr>
                      <a:r>
                        <a:rPr lang="en-US" sz="1100" b="0" u="none" strike="noStrike">
                          <a:solidFill>
                            <a:srgbClr val="000000"/>
                          </a:solidFill>
                          <a:effectLst/>
                        </a:rPr>
                        <a:t>Q95</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b="0" u="none" strike="noStrike">
                          <a:solidFill>
                            <a:srgbClr val="000000"/>
                          </a:solidFill>
                          <a:effectLst/>
                        </a:rPr>
                        <a:t>3.09 m</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487479169"/>
                  </a:ext>
                </a:extLst>
              </a:tr>
              <a:tr h="365760">
                <a:tc>
                  <a:txBody>
                    <a:bodyPr/>
                    <a:lstStyle/>
                    <a:p>
                      <a:pPr algn="ctr" fontAlgn="ctr">
                        <a:buNone/>
                      </a:pPr>
                      <a:r>
                        <a:rPr lang="en-US" sz="1100" b="0" u="none" strike="noStrike">
                          <a:solidFill>
                            <a:srgbClr val="000000"/>
                          </a:solidFill>
                          <a:effectLst/>
                        </a:rPr>
                        <a:t>Availability</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b="0" u="none" strike="noStrike">
                          <a:solidFill>
                            <a:srgbClr val="000000"/>
                          </a:solidFill>
                          <a:effectLst/>
                        </a:rPr>
                        <a:t>59.45%</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340140124"/>
                  </a:ext>
                </a:extLst>
              </a:tr>
              <a:tr h="182880">
                <a:tc>
                  <a:txBody>
                    <a:bodyPr/>
                    <a:lstStyle/>
                    <a:p>
                      <a:pPr algn="ctr" fontAlgn="ctr">
                        <a:buNone/>
                      </a:pPr>
                      <a:r>
                        <a:rPr lang="en-US" sz="1100" b="0" u="none" strike="noStrike">
                          <a:solidFill>
                            <a:srgbClr val="000000"/>
                          </a:solidFill>
                          <a:effectLst/>
                        </a:rPr>
                        <a:t>Reliability</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b="0" u="none" strike="noStrike">
                          <a:solidFill>
                            <a:srgbClr val="000000"/>
                          </a:solidFill>
                          <a:effectLst/>
                        </a:rPr>
                        <a:t>85.55%</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958060697"/>
                  </a:ext>
                </a:extLst>
              </a:tr>
            </a:tbl>
          </a:graphicData>
        </a:graphic>
      </p:graphicFrame>
      <p:pic>
        <p:nvPicPr>
          <p:cNvPr id="6" name="Picture 5">
            <a:extLst>
              <a:ext uri="{FF2B5EF4-FFF2-40B4-BE49-F238E27FC236}">
                <a16:creationId xmlns:a16="http://schemas.microsoft.com/office/drawing/2014/main" id="{1F55B3A3-7D17-4D51-FE5A-9FD8A3D2FDC2}"/>
              </a:ext>
            </a:extLst>
          </p:cNvPr>
          <p:cNvPicPr>
            <a:picLocks noChangeAspect="1"/>
          </p:cNvPicPr>
          <p:nvPr/>
        </p:nvPicPr>
        <p:blipFill>
          <a:blip r:embed="rId3"/>
          <a:stretch>
            <a:fillRect/>
          </a:stretch>
        </p:blipFill>
        <p:spPr>
          <a:xfrm>
            <a:off x="4967808" y="325141"/>
            <a:ext cx="3684132" cy="2918966"/>
          </a:xfrm>
          <a:prstGeom prst="rect">
            <a:avLst/>
          </a:prstGeom>
        </p:spPr>
      </p:pic>
    </p:spTree>
    <p:extLst>
      <p:ext uri="{BB962C8B-B14F-4D97-AF65-F5344CB8AC3E}">
        <p14:creationId xmlns:p14="http://schemas.microsoft.com/office/powerpoint/2010/main" val="26744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4CECAE5C-6115-BC4A-DEFC-FC9EB2CCD88E}"/>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EB589DC4-88E9-AA46-3F89-DB254350FE92}"/>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22</a:t>
            </a:fld>
            <a:endParaRPr/>
          </a:p>
        </p:txBody>
      </p:sp>
      <p:sp>
        <p:nvSpPr>
          <p:cNvPr id="376" name="Google Shape;376;p43">
            <a:extLst>
              <a:ext uri="{FF2B5EF4-FFF2-40B4-BE49-F238E27FC236}">
                <a16:creationId xmlns:a16="http://schemas.microsoft.com/office/drawing/2014/main" id="{E03C9D9C-B327-1396-DF5B-E07B0C2F4860}"/>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r>
              <a:rPr lang="en-US" sz="2000" dirty="0"/>
              <a:t>TDOA-only — Track 3</a:t>
            </a:r>
          </a:p>
        </p:txBody>
      </p:sp>
      <p:sp>
        <p:nvSpPr>
          <p:cNvPr id="378" name="Google Shape;378;p43">
            <a:extLst>
              <a:ext uri="{FF2B5EF4-FFF2-40B4-BE49-F238E27FC236}">
                <a16:creationId xmlns:a16="http://schemas.microsoft.com/office/drawing/2014/main" id="{FE766176-8063-0AF6-109F-F6E88CC7CFA9}"/>
              </a:ext>
            </a:extLst>
          </p:cNvPr>
          <p:cNvSpPr txBox="1">
            <a:spLocks noGrp="1"/>
          </p:cNvSpPr>
          <p:nvPr>
            <p:ph type="body" idx="2"/>
          </p:nvPr>
        </p:nvSpPr>
        <p:spPr>
          <a:xfrm>
            <a:off x="683025" y="1970230"/>
            <a:ext cx="3300900" cy="1687200"/>
          </a:xfrm>
          <a:prstGeom prst="rect">
            <a:avLst/>
          </a:prstGeom>
        </p:spPr>
        <p:txBody>
          <a:bodyPr spcFirstLastPara="1" wrap="square" lIns="91425" tIns="91425" rIns="91425" bIns="91425" anchor="t" anchorCtr="0">
            <a:normAutofit fontScale="77500" lnSpcReduction="20000"/>
          </a:bodyPr>
          <a:lstStyle/>
          <a:p>
            <a:pPr marL="0" lvl="0" indent="0">
              <a:buNone/>
            </a:pPr>
            <a:r>
              <a:rPr lang="en-US" sz="1400" dirty="0"/>
              <a:t>Trajectory partially overlaps with ground truth but diverges later due to degraded measurements.</a:t>
            </a:r>
            <a:br>
              <a:rPr lang="en-US" sz="1400" dirty="0"/>
            </a:br>
            <a:r>
              <a:rPr lang="en-US" sz="1400" dirty="0"/>
              <a:t>Error grows steadily to \~30 m, showing noise sensitivity.</a:t>
            </a:r>
            <a:br>
              <a:rPr lang="en-US" sz="1400" dirty="0"/>
            </a:br>
            <a:r>
              <a:rPr lang="en-US" sz="1400" dirty="0"/>
              <a:t>CDF shows high dispersion (Q95 = 13.17 m).</a:t>
            </a:r>
            <a:br>
              <a:rPr lang="en-US" sz="1400" dirty="0"/>
            </a:br>
            <a:r>
              <a:rPr lang="en-US" sz="1400" dirty="0"/>
              <a:t>Speed plot has unrealistic peaks (\~75 m/s), indicating weak dynamic robustness</a:t>
            </a:r>
            <a:r>
              <a:rPr lang="en-US" sz="2800" dirty="0"/>
              <a:t>.</a:t>
            </a:r>
            <a:endParaRPr lang="en-US" sz="1400" dirty="0"/>
          </a:p>
        </p:txBody>
      </p:sp>
      <p:sp>
        <p:nvSpPr>
          <p:cNvPr id="379" name="Google Shape;379;p43">
            <a:extLst>
              <a:ext uri="{FF2B5EF4-FFF2-40B4-BE49-F238E27FC236}">
                <a16:creationId xmlns:a16="http://schemas.microsoft.com/office/drawing/2014/main" id="{E6812412-DD68-47CE-1CFC-A07FDDE8C283}"/>
              </a:ext>
            </a:extLst>
          </p:cNvPr>
          <p:cNvSpPr txBox="1">
            <a:spLocks noGrp="1"/>
          </p:cNvSpPr>
          <p:nvPr>
            <p:ph type="body" idx="2"/>
          </p:nvPr>
        </p:nvSpPr>
        <p:spPr>
          <a:xfrm>
            <a:off x="538979" y="3457508"/>
            <a:ext cx="3300900" cy="1303500"/>
          </a:xfrm>
          <a:prstGeom prst="rect">
            <a:avLst/>
          </a:prstGeom>
        </p:spPr>
        <p:txBody>
          <a:bodyPr spcFirstLastPara="1" wrap="square" lIns="91425" tIns="91425" rIns="91425" bIns="91425" anchor="t" anchorCtr="0">
            <a:normAutofit lnSpcReduction="10000"/>
          </a:bodyPr>
          <a:lstStyle/>
          <a:p>
            <a:pPr marL="146050" indent="0">
              <a:buNone/>
            </a:pPr>
            <a:r>
              <a:rPr lang="en-US" sz="1100"/>
              <a:t>Noisy conditions greatly reduce TDOA-only accuracy. While some localization is recovered, error spikes and low availability reveal its sensitivity to degraded data</a:t>
            </a:r>
            <a:br>
              <a:rPr lang="en-US" sz="1100"/>
            </a:br>
            <a:br>
              <a:rPr lang="en-US" sz="1100"/>
            </a:br>
            <a:endParaRPr sz="1100">
              <a:solidFill>
                <a:schemeClr val="dk2"/>
              </a:solidFill>
              <a:latin typeface="Raleway"/>
              <a:sym typeface="Raleway"/>
            </a:endParaRPr>
          </a:p>
        </p:txBody>
      </p:sp>
      <p:graphicFrame>
        <p:nvGraphicFramePr>
          <p:cNvPr id="3" name="Table 2">
            <a:extLst>
              <a:ext uri="{FF2B5EF4-FFF2-40B4-BE49-F238E27FC236}">
                <a16:creationId xmlns:a16="http://schemas.microsoft.com/office/drawing/2014/main" id="{77CC601C-BD54-E8F7-3DD7-69DA042A2630}"/>
              </a:ext>
            </a:extLst>
          </p:cNvPr>
          <p:cNvGraphicFramePr>
            <a:graphicFrameLocks noGrp="1"/>
          </p:cNvGraphicFramePr>
          <p:nvPr>
            <p:extLst>
              <p:ext uri="{D42A27DB-BD31-4B8C-83A1-F6EECF244321}">
                <p14:modId xmlns:p14="http://schemas.microsoft.com/office/powerpoint/2010/main" val="3887178563"/>
              </p:ext>
            </p:extLst>
          </p:nvPr>
        </p:nvGraphicFramePr>
        <p:xfrm>
          <a:off x="5706404" y="3477311"/>
          <a:ext cx="2420068" cy="1272540"/>
        </p:xfrm>
        <a:graphic>
          <a:graphicData uri="http://schemas.openxmlformats.org/drawingml/2006/table">
            <a:tbl>
              <a:tblPr>
                <a:tableStyleId>{7DF18680-E054-41AD-8BC1-D1AEF772440D}</a:tableStyleId>
              </a:tblPr>
              <a:tblGrid>
                <a:gridCol w="1210034">
                  <a:extLst>
                    <a:ext uri="{9D8B030D-6E8A-4147-A177-3AD203B41FA5}">
                      <a16:colId xmlns:a16="http://schemas.microsoft.com/office/drawing/2014/main" val="3987001713"/>
                    </a:ext>
                  </a:extLst>
                </a:gridCol>
                <a:gridCol w="1210034">
                  <a:extLst>
                    <a:ext uri="{9D8B030D-6E8A-4147-A177-3AD203B41FA5}">
                      <a16:colId xmlns:a16="http://schemas.microsoft.com/office/drawing/2014/main" val="3680140976"/>
                    </a:ext>
                  </a:extLst>
                </a:gridCol>
              </a:tblGrid>
              <a:tr h="159478">
                <a:tc>
                  <a:txBody>
                    <a:bodyPr/>
                    <a:lstStyle/>
                    <a:p>
                      <a:pPr algn="ctr" fontAlgn="ctr">
                        <a:buNone/>
                      </a:pPr>
                      <a:r>
                        <a:rPr lang="en-US" sz="1100" u="none" strike="noStrike">
                          <a:effectLst/>
                        </a:rPr>
                        <a:t>Metric</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Value</a:t>
                      </a:r>
                      <a:endParaRPr lang="en-US" sz="1100" b="1"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213176969"/>
                  </a:ext>
                </a:extLst>
              </a:tr>
              <a:tr h="182880">
                <a:tc>
                  <a:txBody>
                    <a:bodyPr/>
                    <a:lstStyle/>
                    <a:p>
                      <a:pPr algn="ctr" fontAlgn="ctr">
                        <a:buNone/>
                      </a:pPr>
                      <a:r>
                        <a:rPr lang="en-US" sz="1100" u="none" strike="noStrike">
                          <a:effectLst/>
                        </a:rPr>
                        <a:t>MAE</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2.99 m</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380762956"/>
                  </a:ext>
                </a:extLst>
              </a:tr>
              <a:tr h="182880">
                <a:tc>
                  <a:txBody>
                    <a:bodyPr/>
                    <a:lstStyle/>
                    <a:p>
                      <a:pPr algn="ctr" fontAlgn="ctr">
                        <a:buNone/>
                      </a:pPr>
                      <a:r>
                        <a:rPr lang="en-US" sz="1100" u="none" strike="noStrike">
                          <a:effectLst/>
                        </a:rPr>
                        <a:t>RMSE</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5.29 m</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06085289"/>
                  </a:ext>
                </a:extLst>
              </a:tr>
              <a:tr h="182880">
                <a:tc>
                  <a:txBody>
                    <a:bodyPr/>
                    <a:lstStyle/>
                    <a:p>
                      <a:pPr algn="ctr" fontAlgn="ctr">
                        <a:buNone/>
                      </a:pPr>
                      <a:r>
                        <a:rPr lang="en-US" sz="1100" u="none" strike="noStrike">
                          <a:effectLst/>
                        </a:rPr>
                        <a:t>Q95</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13.17 m</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790851970"/>
                  </a:ext>
                </a:extLst>
              </a:tr>
              <a:tr h="365760">
                <a:tc>
                  <a:txBody>
                    <a:bodyPr/>
                    <a:lstStyle/>
                    <a:p>
                      <a:pPr algn="ctr" fontAlgn="ctr">
                        <a:buNone/>
                      </a:pPr>
                      <a:r>
                        <a:rPr lang="en-US" sz="1100" u="none" strike="noStrike">
                          <a:effectLst/>
                        </a:rPr>
                        <a:t>Availability</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44.94%</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381688519"/>
                  </a:ext>
                </a:extLst>
              </a:tr>
              <a:tr h="182880">
                <a:tc>
                  <a:txBody>
                    <a:bodyPr/>
                    <a:lstStyle/>
                    <a:p>
                      <a:pPr algn="ctr" fontAlgn="ctr">
                        <a:buNone/>
                      </a:pPr>
                      <a:r>
                        <a:rPr lang="en-US" sz="1100" u="none" strike="noStrike">
                          <a:effectLst/>
                        </a:rPr>
                        <a:t>Reliability</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67.05%</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199776699"/>
                  </a:ext>
                </a:extLst>
              </a:tr>
            </a:tbl>
          </a:graphicData>
        </a:graphic>
      </p:graphicFrame>
      <p:pic>
        <p:nvPicPr>
          <p:cNvPr id="6" name="Picture 5">
            <a:extLst>
              <a:ext uri="{FF2B5EF4-FFF2-40B4-BE49-F238E27FC236}">
                <a16:creationId xmlns:a16="http://schemas.microsoft.com/office/drawing/2014/main" id="{7EDF4C8D-3FB5-349A-F659-707B1C3538FC}"/>
              </a:ext>
            </a:extLst>
          </p:cNvPr>
          <p:cNvPicPr>
            <a:picLocks noChangeAspect="1"/>
          </p:cNvPicPr>
          <p:nvPr/>
        </p:nvPicPr>
        <p:blipFill>
          <a:blip r:embed="rId3"/>
          <a:stretch>
            <a:fillRect/>
          </a:stretch>
        </p:blipFill>
        <p:spPr>
          <a:xfrm>
            <a:off x="4893796" y="210181"/>
            <a:ext cx="3818212" cy="3059313"/>
          </a:xfrm>
          <a:prstGeom prst="rect">
            <a:avLst/>
          </a:prstGeom>
        </p:spPr>
      </p:pic>
    </p:spTree>
    <p:extLst>
      <p:ext uri="{BB962C8B-B14F-4D97-AF65-F5344CB8AC3E}">
        <p14:creationId xmlns:p14="http://schemas.microsoft.com/office/powerpoint/2010/main" val="1513311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178ECED-5044-4A0D-A8A2-EF2164DB9487}"/>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E550D384-1AF0-7307-A921-81E9F4ED5463}"/>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23</a:t>
            </a:fld>
            <a:endParaRPr/>
          </a:p>
        </p:txBody>
      </p:sp>
      <p:sp>
        <p:nvSpPr>
          <p:cNvPr id="376" name="Google Shape;376;p43">
            <a:extLst>
              <a:ext uri="{FF2B5EF4-FFF2-40B4-BE49-F238E27FC236}">
                <a16:creationId xmlns:a16="http://schemas.microsoft.com/office/drawing/2014/main" id="{CFDA98E9-518C-549E-5BAD-2B808FB42A79}"/>
              </a:ext>
            </a:extLst>
          </p:cNvPr>
          <p:cNvSpPr txBox="1">
            <a:spLocks noGrp="1"/>
          </p:cNvSpPr>
          <p:nvPr>
            <p:ph type="title"/>
          </p:nvPr>
        </p:nvSpPr>
        <p:spPr>
          <a:xfrm>
            <a:off x="730000" y="1225974"/>
            <a:ext cx="3842100" cy="1687200"/>
          </a:xfrm>
          <a:prstGeom prst="rect">
            <a:avLst/>
          </a:prstGeom>
        </p:spPr>
        <p:txBody>
          <a:bodyPr spcFirstLastPara="1" wrap="square" lIns="91425" tIns="91425" rIns="91425" bIns="91425" anchor="t" anchorCtr="0">
            <a:normAutofit/>
          </a:bodyPr>
          <a:lstStyle/>
          <a:p>
            <a:r>
              <a:rPr lang="en-US" dirty="0"/>
              <a:t>(TDOA + AOA) – Track 1: </a:t>
            </a:r>
            <a:r>
              <a:rPr lang="en-US" sz="2000" dirty="0"/>
              <a:t>with obstacle</a:t>
            </a:r>
            <a:endParaRPr lang="en-US" sz="2000" b="0" dirty="0">
              <a:solidFill>
                <a:srgbClr val="000000"/>
              </a:solidFill>
            </a:endParaRPr>
          </a:p>
          <a:p>
            <a:pPr lvl="0"/>
            <a:endParaRPr lang="en-US" dirty="0"/>
          </a:p>
        </p:txBody>
      </p:sp>
      <p:sp>
        <p:nvSpPr>
          <p:cNvPr id="378" name="Google Shape;378;p43">
            <a:extLst>
              <a:ext uri="{FF2B5EF4-FFF2-40B4-BE49-F238E27FC236}">
                <a16:creationId xmlns:a16="http://schemas.microsoft.com/office/drawing/2014/main" id="{A324FB2E-4A7F-DCF3-035C-CE631292CF1A}"/>
              </a:ext>
            </a:extLst>
          </p:cNvPr>
          <p:cNvSpPr txBox="1">
            <a:spLocks noGrp="1"/>
          </p:cNvSpPr>
          <p:nvPr>
            <p:ph type="body" idx="2"/>
          </p:nvPr>
        </p:nvSpPr>
        <p:spPr>
          <a:xfrm>
            <a:off x="727026" y="2068826"/>
            <a:ext cx="3292618" cy="2018863"/>
          </a:xfrm>
          <a:prstGeom prst="rect">
            <a:avLst/>
          </a:prstGeom>
        </p:spPr>
        <p:txBody>
          <a:bodyPr spcFirstLastPara="1" wrap="square" lIns="91425" tIns="91425" rIns="91425" bIns="91425" anchor="t" anchorCtr="0">
            <a:normAutofit/>
          </a:bodyPr>
          <a:lstStyle/>
          <a:p>
            <a:pPr marL="0" indent="0">
              <a:lnSpc>
                <a:spcPct val="135000"/>
              </a:lnSpc>
              <a:buFont typeface="Lato"/>
              <a:buNone/>
            </a:pPr>
            <a:r>
              <a:rPr lang="en-US" sz="900" b="1" dirty="0">
                <a:sym typeface="Raleway"/>
              </a:rPr>
              <a:t>Methodology</a:t>
            </a:r>
            <a:endParaRPr lang="en-US" sz="900" dirty="0">
              <a:sym typeface="Raleway"/>
            </a:endParaRPr>
          </a:p>
          <a:p>
            <a:pPr marL="0" indent="0">
              <a:lnSpc>
                <a:spcPct val="135000"/>
              </a:lnSpc>
              <a:buFont typeface="Lato"/>
              <a:buNone/>
            </a:pPr>
            <a:r>
              <a:rPr lang="en-US" sz="900" dirty="0">
                <a:sym typeface="Raleway"/>
              </a:rPr>
              <a:t>A hybrid least-squares estimator was implemented using both TDOA and AOA measurements. For each time step:</a:t>
            </a:r>
            <a:endParaRPr lang="en-US" sz="900" dirty="0"/>
          </a:p>
          <a:p>
            <a:pPr marL="0" indent="0">
              <a:lnSpc>
                <a:spcPct val="135000"/>
              </a:lnSpc>
              <a:buFont typeface="Lato"/>
              <a:buNone/>
            </a:pPr>
            <a:r>
              <a:rPr lang="en-US" sz="900" dirty="0">
                <a:sym typeface="Raleway"/>
              </a:rPr>
              <a:t>If both TDOA and AOA were available: joint optimization was performed.</a:t>
            </a:r>
            <a:endParaRPr lang="en-US" sz="900" dirty="0"/>
          </a:p>
          <a:p>
            <a:pPr marL="0" indent="0">
              <a:lnSpc>
                <a:spcPct val="135000"/>
              </a:lnSpc>
              <a:buFont typeface="Lato"/>
              <a:buNone/>
            </a:pPr>
            <a:r>
              <a:rPr lang="en-US" sz="900" dirty="0">
                <a:sym typeface="Raleway"/>
              </a:rPr>
              <a:t>Hampel filtering and Kalman smoothing were applied.</a:t>
            </a:r>
            <a:endParaRPr lang="en-US" sz="900" dirty="0"/>
          </a:p>
        </p:txBody>
      </p:sp>
      <p:sp>
        <p:nvSpPr>
          <p:cNvPr id="379" name="Google Shape;379;p43">
            <a:extLst>
              <a:ext uri="{FF2B5EF4-FFF2-40B4-BE49-F238E27FC236}">
                <a16:creationId xmlns:a16="http://schemas.microsoft.com/office/drawing/2014/main" id="{B5D56A73-9D96-D4FE-46D2-81C0AAC17C14}"/>
              </a:ext>
            </a:extLst>
          </p:cNvPr>
          <p:cNvSpPr txBox="1">
            <a:spLocks noGrp="1"/>
          </p:cNvSpPr>
          <p:nvPr>
            <p:ph type="body" idx="2"/>
          </p:nvPr>
        </p:nvSpPr>
        <p:spPr>
          <a:xfrm>
            <a:off x="729363" y="3449785"/>
            <a:ext cx="3300900" cy="1303500"/>
          </a:xfrm>
          <a:prstGeom prst="rect">
            <a:avLst/>
          </a:prstGeom>
        </p:spPr>
        <p:txBody>
          <a:bodyPr spcFirstLastPara="1" wrap="square" lIns="91425" tIns="91425" rIns="91425" bIns="91425" anchor="t" anchorCtr="0">
            <a:normAutofit/>
          </a:bodyPr>
          <a:lstStyle/>
          <a:p>
            <a:pPr marL="0" indent="0"/>
            <a:r>
              <a:rPr lang="en-US" sz="1100"/>
              <a:t>Trajectory:</a:t>
            </a:r>
          </a:p>
          <a:p>
            <a:pPr marL="0" indent="0">
              <a:buNone/>
            </a:pPr>
            <a:r>
              <a:rPr lang="en-US" sz="1100"/>
              <a:t>	 Closely follows ground truth.</a:t>
            </a:r>
          </a:p>
          <a:p>
            <a:pPr marL="0" indent="0"/>
            <a:r>
              <a:rPr lang="en-US" sz="1100"/>
              <a:t>Speed Estimate:</a:t>
            </a:r>
          </a:p>
          <a:p>
            <a:pPr marL="0" indent="0">
              <a:buNone/>
            </a:pPr>
            <a:r>
              <a:rPr lang="en-US" sz="1100"/>
              <a:t>	Stable, realistic (\~2.5–4 m/s).</a:t>
            </a:r>
          </a:p>
          <a:p>
            <a:pPr marL="0" indent="0"/>
            <a:endParaRPr lang="en-US" sz="1100"/>
          </a:p>
          <a:p>
            <a:pPr marL="0" lvl="0" indent="0">
              <a:buNone/>
            </a:pPr>
            <a:endParaRPr lang="en-US" sz="1100"/>
          </a:p>
          <a:p>
            <a:pPr marL="0" lvl="0" indent="0">
              <a:buNone/>
            </a:pPr>
            <a:endParaRPr lang="en-US" sz="1100"/>
          </a:p>
          <a:p>
            <a:pPr marL="0" lvl="0" indent="0">
              <a:buNone/>
            </a:pPr>
            <a:endParaRPr lang="en-US" sz="1100"/>
          </a:p>
          <a:p>
            <a:pPr marL="146050" indent="0">
              <a:buNone/>
            </a:pPr>
            <a:endParaRPr sz="1100">
              <a:solidFill>
                <a:schemeClr val="dk2"/>
              </a:solidFill>
              <a:latin typeface="Raleway"/>
              <a:sym typeface="Raleway"/>
            </a:endParaRPr>
          </a:p>
        </p:txBody>
      </p:sp>
      <p:pic>
        <p:nvPicPr>
          <p:cNvPr id="4" name="Picture 3">
            <a:extLst>
              <a:ext uri="{FF2B5EF4-FFF2-40B4-BE49-F238E27FC236}">
                <a16:creationId xmlns:a16="http://schemas.microsoft.com/office/drawing/2014/main" id="{969665AE-0445-6409-8F7C-FF2B8D5AFF12}"/>
              </a:ext>
            </a:extLst>
          </p:cNvPr>
          <p:cNvPicPr>
            <a:picLocks noChangeAspect="1"/>
          </p:cNvPicPr>
          <p:nvPr/>
        </p:nvPicPr>
        <p:blipFill>
          <a:blip r:embed="rId3"/>
          <a:stretch>
            <a:fillRect/>
          </a:stretch>
        </p:blipFill>
        <p:spPr>
          <a:xfrm>
            <a:off x="5542940" y="121849"/>
            <a:ext cx="2918036" cy="2375253"/>
          </a:xfrm>
          <a:prstGeom prst="rect">
            <a:avLst/>
          </a:prstGeom>
        </p:spPr>
      </p:pic>
      <p:pic>
        <p:nvPicPr>
          <p:cNvPr id="8" name="Picture 7">
            <a:extLst>
              <a:ext uri="{FF2B5EF4-FFF2-40B4-BE49-F238E27FC236}">
                <a16:creationId xmlns:a16="http://schemas.microsoft.com/office/drawing/2014/main" id="{63874727-F370-3AB4-6762-1260023BDC74}"/>
              </a:ext>
            </a:extLst>
          </p:cNvPr>
          <p:cNvPicPr>
            <a:picLocks noChangeAspect="1"/>
          </p:cNvPicPr>
          <p:nvPr/>
        </p:nvPicPr>
        <p:blipFill>
          <a:blip r:embed="rId4"/>
          <a:stretch>
            <a:fillRect/>
          </a:stretch>
        </p:blipFill>
        <p:spPr>
          <a:xfrm>
            <a:off x="5542939" y="2680414"/>
            <a:ext cx="2918037" cy="2282729"/>
          </a:xfrm>
          <a:prstGeom prst="rect">
            <a:avLst/>
          </a:prstGeom>
        </p:spPr>
      </p:pic>
    </p:spTree>
    <p:extLst>
      <p:ext uri="{BB962C8B-B14F-4D97-AF65-F5344CB8AC3E}">
        <p14:creationId xmlns:p14="http://schemas.microsoft.com/office/powerpoint/2010/main" val="2148618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3AF17254-882A-3542-0E0F-E7EDA21978CE}"/>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3D1475BD-B2CA-CC38-B5BB-CD8F92A89F82}"/>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24</a:t>
            </a:fld>
            <a:endParaRPr/>
          </a:p>
        </p:txBody>
      </p:sp>
      <p:sp>
        <p:nvSpPr>
          <p:cNvPr id="376" name="Google Shape;376;p43">
            <a:extLst>
              <a:ext uri="{FF2B5EF4-FFF2-40B4-BE49-F238E27FC236}">
                <a16:creationId xmlns:a16="http://schemas.microsoft.com/office/drawing/2014/main" id="{E97304B7-0D6E-59D6-AA68-666B9F2229A3}"/>
              </a:ext>
            </a:extLst>
          </p:cNvPr>
          <p:cNvSpPr txBox="1">
            <a:spLocks noGrp="1"/>
          </p:cNvSpPr>
          <p:nvPr>
            <p:ph type="title"/>
          </p:nvPr>
        </p:nvSpPr>
        <p:spPr>
          <a:xfrm>
            <a:off x="730000" y="1287758"/>
            <a:ext cx="3842100" cy="1687200"/>
          </a:xfrm>
          <a:prstGeom prst="rect">
            <a:avLst/>
          </a:prstGeom>
        </p:spPr>
        <p:txBody>
          <a:bodyPr spcFirstLastPara="1" wrap="square" lIns="91425" tIns="91425" rIns="91425" bIns="91425" anchor="t" anchorCtr="0">
            <a:normAutofit/>
          </a:bodyPr>
          <a:lstStyle/>
          <a:p>
            <a:r>
              <a:rPr lang="en-US" dirty="0"/>
              <a:t>(TDOA + AOA) – Track 1: </a:t>
            </a:r>
            <a:r>
              <a:rPr lang="en-US" sz="2000" dirty="0"/>
              <a:t>with obstacle</a:t>
            </a:r>
            <a:endParaRPr dirty="0"/>
          </a:p>
        </p:txBody>
      </p:sp>
      <p:sp>
        <p:nvSpPr>
          <p:cNvPr id="378" name="Google Shape;378;p43">
            <a:extLst>
              <a:ext uri="{FF2B5EF4-FFF2-40B4-BE49-F238E27FC236}">
                <a16:creationId xmlns:a16="http://schemas.microsoft.com/office/drawing/2014/main" id="{4B8E8638-A5CA-EADB-5771-10ECBEBB5D07}"/>
              </a:ext>
            </a:extLst>
          </p:cNvPr>
          <p:cNvSpPr txBox="1">
            <a:spLocks noGrp="1"/>
          </p:cNvSpPr>
          <p:nvPr>
            <p:ph type="body" idx="2"/>
          </p:nvPr>
        </p:nvSpPr>
        <p:spPr>
          <a:xfrm>
            <a:off x="729363" y="2132412"/>
            <a:ext cx="3300900" cy="1186900"/>
          </a:xfrm>
          <a:prstGeom prst="rect">
            <a:avLst/>
          </a:prstGeom>
        </p:spPr>
        <p:txBody>
          <a:bodyPr spcFirstLastPara="1" wrap="square" lIns="91425" tIns="91425" rIns="91425" bIns="91425" anchor="t" anchorCtr="0">
            <a:normAutofit fontScale="92500" lnSpcReduction="10000"/>
          </a:bodyPr>
          <a:lstStyle/>
          <a:p>
            <a:pPr marL="0" indent="0"/>
            <a:endParaRPr lang="en-US" sz="1100"/>
          </a:p>
          <a:p>
            <a:pPr marL="0" indent="0"/>
            <a:r>
              <a:rPr lang="en-US" sz="1100"/>
              <a:t>Error vs Time:</a:t>
            </a:r>
          </a:p>
          <a:p>
            <a:pPr marL="0" indent="0">
              <a:buNone/>
            </a:pPr>
            <a:r>
              <a:rPr lang="en-US" sz="1100"/>
              <a:t>	Stays below 1.5 m after initial seconds.</a:t>
            </a:r>
          </a:p>
          <a:p>
            <a:pPr marL="0" indent="0"/>
            <a:r>
              <a:rPr lang="en-US" sz="1100"/>
              <a:t>NIS Plot:</a:t>
            </a:r>
          </a:p>
          <a:p>
            <a:pPr marL="0" indent="0">
              <a:buNone/>
            </a:pPr>
            <a:r>
              <a:rPr lang="en-US" sz="1100"/>
              <a:t>	Mostly under χ² threshold (\~5.99), 	confirming consistency.</a:t>
            </a:r>
          </a:p>
          <a:p>
            <a:pPr marL="0" indent="0"/>
            <a:endParaRPr lang="en-US" sz="1100"/>
          </a:p>
          <a:p>
            <a:pPr marL="0" lvl="0" indent="0">
              <a:buNone/>
            </a:pPr>
            <a:endParaRPr lang="en-US" sz="1100"/>
          </a:p>
          <a:p>
            <a:pPr marL="0" lvl="0" indent="0">
              <a:buNone/>
            </a:pPr>
            <a:endParaRPr lang="en-US" sz="1100"/>
          </a:p>
          <a:p>
            <a:pPr marL="0" lvl="0" indent="0">
              <a:buNone/>
            </a:pPr>
            <a:endParaRPr lang="en-US" sz="1100"/>
          </a:p>
          <a:p>
            <a:pPr marL="146050" indent="0">
              <a:buNone/>
            </a:pPr>
            <a:endParaRPr lang="en-US" sz="1100">
              <a:solidFill>
                <a:schemeClr val="dk2"/>
              </a:solidFill>
              <a:latin typeface="Raleway"/>
              <a:sym typeface="Raleway"/>
            </a:endParaRPr>
          </a:p>
          <a:p>
            <a:pPr marL="0" lvl="0" indent="0" algn="l" rtl="0">
              <a:spcBef>
                <a:spcPts val="0"/>
              </a:spcBef>
              <a:spcAft>
                <a:spcPts val="0"/>
              </a:spcAft>
              <a:buNone/>
            </a:pPr>
            <a:endParaRPr sz="1100"/>
          </a:p>
        </p:txBody>
      </p:sp>
      <p:sp>
        <p:nvSpPr>
          <p:cNvPr id="379" name="Google Shape;379;p43">
            <a:extLst>
              <a:ext uri="{FF2B5EF4-FFF2-40B4-BE49-F238E27FC236}">
                <a16:creationId xmlns:a16="http://schemas.microsoft.com/office/drawing/2014/main" id="{6A8ADD64-798A-0FD6-180B-675C994ED545}"/>
              </a:ext>
            </a:extLst>
          </p:cNvPr>
          <p:cNvSpPr txBox="1">
            <a:spLocks noGrp="1"/>
          </p:cNvSpPr>
          <p:nvPr>
            <p:ph type="body" idx="2"/>
          </p:nvPr>
        </p:nvSpPr>
        <p:spPr>
          <a:xfrm>
            <a:off x="730000" y="3319313"/>
            <a:ext cx="3353862" cy="1152220"/>
          </a:xfrm>
          <a:prstGeom prst="rect">
            <a:avLst/>
          </a:prstGeom>
        </p:spPr>
        <p:txBody>
          <a:bodyPr spcFirstLastPara="1" wrap="square" lIns="91425" tIns="91425" rIns="91425" bIns="91425" anchor="t" anchorCtr="0">
            <a:normAutofit fontScale="92500" lnSpcReduction="20000"/>
          </a:bodyPr>
          <a:lstStyle/>
          <a:p>
            <a:pPr marL="0" indent="0">
              <a:lnSpc>
                <a:spcPct val="120000"/>
              </a:lnSpc>
              <a:buNone/>
            </a:pPr>
            <a:r>
              <a:rPr lang="en-US" sz="1100">
                <a:solidFill>
                  <a:schemeClr val="bg2"/>
                </a:solidFill>
              </a:rPr>
              <a:t>Performance Metrics:</a:t>
            </a:r>
          </a:p>
          <a:p>
            <a:pPr marL="0" indent="0">
              <a:lnSpc>
                <a:spcPct val="120000"/>
              </a:lnSpc>
              <a:buNone/>
            </a:pPr>
            <a:endParaRPr lang="en-US" sz="1100"/>
          </a:p>
          <a:p>
            <a:pPr marL="0" indent="0">
              <a:lnSpc>
                <a:spcPct val="120000"/>
              </a:lnSpc>
              <a:buNone/>
            </a:pPr>
            <a:r>
              <a:rPr lang="en-US" sz="1100"/>
              <a:t>MAE: 0.48m		Reliability: 99.15%</a:t>
            </a:r>
          </a:p>
          <a:p>
            <a:pPr marL="0" lvl="0" indent="0">
              <a:lnSpc>
                <a:spcPct val="120000"/>
              </a:lnSpc>
              <a:buNone/>
            </a:pPr>
            <a:endParaRPr lang="en-US" sz="1100"/>
          </a:p>
          <a:p>
            <a:pPr marL="0" indent="0">
              <a:lnSpc>
                <a:spcPct val="120000"/>
              </a:lnSpc>
              <a:spcBef>
                <a:spcPts val="1200"/>
              </a:spcBef>
              <a:buNone/>
            </a:pPr>
            <a:r>
              <a:rPr lang="en-US" sz="1100"/>
              <a:t>RMSE: 0.68m		Availability:100%</a:t>
            </a:r>
          </a:p>
          <a:p>
            <a:pPr marL="0" lvl="0" indent="0">
              <a:lnSpc>
                <a:spcPct val="120000"/>
              </a:lnSpc>
              <a:spcBef>
                <a:spcPts val="1200"/>
              </a:spcBef>
              <a:buNone/>
            </a:pPr>
            <a:endParaRPr lang="en-US" sz="1100"/>
          </a:p>
          <a:p>
            <a:pPr marL="0" lvl="0" indent="0">
              <a:spcBef>
                <a:spcPts val="1200"/>
              </a:spcBef>
              <a:spcAft>
                <a:spcPts val="1200"/>
              </a:spcAft>
              <a:buNone/>
            </a:pPr>
            <a:endParaRPr sz="1100">
              <a:solidFill>
                <a:schemeClr val="dk2"/>
              </a:solidFill>
              <a:latin typeface="Raleway"/>
              <a:sym typeface="Raleway"/>
            </a:endParaRPr>
          </a:p>
        </p:txBody>
      </p:sp>
      <p:pic>
        <p:nvPicPr>
          <p:cNvPr id="10" name="Picture 9">
            <a:extLst>
              <a:ext uri="{FF2B5EF4-FFF2-40B4-BE49-F238E27FC236}">
                <a16:creationId xmlns:a16="http://schemas.microsoft.com/office/drawing/2014/main" id="{A68E6816-5075-2E5F-8A9A-C9C51F541AD2}"/>
              </a:ext>
            </a:extLst>
          </p:cNvPr>
          <p:cNvPicPr>
            <a:picLocks noChangeAspect="1"/>
          </p:cNvPicPr>
          <p:nvPr/>
        </p:nvPicPr>
        <p:blipFill>
          <a:blip r:embed="rId3"/>
          <a:stretch>
            <a:fillRect/>
          </a:stretch>
        </p:blipFill>
        <p:spPr>
          <a:xfrm>
            <a:off x="5542938" y="290935"/>
            <a:ext cx="2918037" cy="2280815"/>
          </a:xfrm>
          <a:prstGeom prst="rect">
            <a:avLst/>
          </a:prstGeom>
        </p:spPr>
      </p:pic>
      <p:pic>
        <p:nvPicPr>
          <p:cNvPr id="6" name="Picture 5">
            <a:extLst>
              <a:ext uri="{FF2B5EF4-FFF2-40B4-BE49-F238E27FC236}">
                <a16:creationId xmlns:a16="http://schemas.microsoft.com/office/drawing/2014/main" id="{F01CB476-F355-DC41-6594-FA52BC2AD474}"/>
              </a:ext>
            </a:extLst>
          </p:cNvPr>
          <p:cNvPicPr>
            <a:picLocks noChangeAspect="1"/>
          </p:cNvPicPr>
          <p:nvPr/>
        </p:nvPicPr>
        <p:blipFill>
          <a:blip r:embed="rId4"/>
          <a:stretch>
            <a:fillRect/>
          </a:stretch>
        </p:blipFill>
        <p:spPr>
          <a:xfrm>
            <a:off x="5542938" y="2684225"/>
            <a:ext cx="2948837" cy="2338423"/>
          </a:xfrm>
          <a:prstGeom prst="rect">
            <a:avLst/>
          </a:prstGeom>
        </p:spPr>
      </p:pic>
    </p:spTree>
    <p:extLst>
      <p:ext uri="{BB962C8B-B14F-4D97-AF65-F5344CB8AC3E}">
        <p14:creationId xmlns:p14="http://schemas.microsoft.com/office/powerpoint/2010/main" val="32829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54603DA5-CFBB-748D-A530-E49CF3A2A65F}"/>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DB182C01-24FD-FC35-ADF5-290F941227DF}"/>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25</a:t>
            </a:fld>
            <a:endParaRPr/>
          </a:p>
        </p:txBody>
      </p:sp>
      <p:sp>
        <p:nvSpPr>
          <p:cNvPr id="376" name="Google Shape;376;p43">
            <a:extLst>
              <a:ext uri="{FF2B5EF4-FFF2-40B4-BE49-F238E27FC236}">
                <a16:creationId xmlns:a16="http://schemas.microsoft.com/office/drawing/2014/main" id="{3479A938-6E9C-3559-E9C9-F80A91C5F1D0}"/>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r>
              <a:rPr lang="en-US" sz="2000" dirty="0"/>
              <a:t>(TDOA + AOA) – Track 2: No Obstacle</a:t>
            </a:r>
            <a:br>
              <a:rPr lang="en-US" sz="2000" dirty="0"/>
            </a:br>
            <a:br>
              <a:rPr lang="en-US" sz="1200" b="0" dirty="0"/>
            </a:br>
            <a:endParaRPr sz="1800"/>
          </a:p>
        </p:txBody>
      </p:sp>
      <p:sp>
        <p:nvSpPr>
          <p:cNvPr id="378" name="Google Shape;378;p43">
            <a:extLst>
              <a:ext uri="{FF2B5EF4-FFF2-40B4-BE49-F238E27FC236}">
                <a16:creationId xmlns:a16="http://schemas.microsoft.com/office/drawing/2014/main" id="{AC6EE1EE-7C57-450C-E160-230A31EF6F22}"/>
              </a:ext>
            </a:extLst>
          </p:cNvPr>
          <p:cNvSpPr txBox="1">
            <a:spLocks noGrp="1"/>
          </p:cNvSpPr>
          <p:nvPr>
            <p:ph type="body" idx="2"/>
          </p:nvPr>
        </p:nvSpPr>
        <p:spPr>
          <a:xfrm>
            <a:off x="729363" y="2132654"/>
            <a:ext cx="3300900" cy="1687200"/>
          </a:xfrm>
          <a:prstGeom prst="rect">
            <a:avLst/>
          </a:prstGeom>
        </p:spPr>
        <p:txBody>
          <a:bodyPr spcFirstLastPara="1" wrap="square" lIns="91425" tIns="91425" rIns="91425" bIns="91425" anchor="t" anchorCtr="0">
            <a:normAutofit fontScale="55000" lnSpcReduction="20000"/>
          </a:bodyPr>
          <a:lstStyle/>
          <a:p>
            <a:pPr marL="0" indent="0">
              <a:lnSpc>
                <a:spcPct val="135000"/>
              </a:lnSpc>
              <a:buNone/>
            </a:pPr>
            <a:r>
              <a:rPr lang="en-US" sz="2000" b="1" dirty="0"/>
              <a:t>Methodology</a:t>
            </a:r>
            <a:br>
              <a:rPr lang="en-US" sz="2000" dirty="0"/>
            </a:br>
            <a:r>
              <a:rPr lang="en-US" sz="2000" dirty="0"/>
              <a:t>TDOA-AOA fusion method was applied using least-squares optimization on available TDOA and AOA data. A Hampel filter was used to remove outliers, and a constant-velocity Kalman Filter smoothed the trajectory and estimated speed. </a:t>
            </a:r>
            <a:endParaRPr lang="en-US"/>
          </a:p>
        </p:txBody>
      </p:sp>
      <p:sp>
        <p:nvSpPr>
          <p:cNvPr id="379" name="Google Shape;379;p43">
            <a:extLst>
              <a:ext uri="{FF2B5EF4-FFF2-40B4-BE49-F238E27FC236}">
                <a16:creationId xmlns:a16="http://schemas.microsoft.com/office/drawing/2014/main" id="{23FFF918-640C-B4E9-E5C3-855C313A7EA1}"/>
              </a:ext>
            </a:extLst>
          </p:cNvPr>
          <p:cNvSpPr txBox="1">
            <a:spLocks noGrp="1"/>
          </p:cNvSpPr>
          <p:nvPr>
            <p:ph type="body" idx="2"/>
          </p:nvPr>
        </p:nvSpPr>
        <p:spPr>
          <a:xfrm>
            <a:off x="731601" y="3598079"/>
            <a:ext cx="3383726" cy="1702418"/>
          </a:xfrm>
          <a:prstGeom prst="rect">
            <a:avLst/>
          </a:prstGeom>
        </p:spPr>
        <p:txBody>
          <a:bodyPr spcFirstLastPara="1" wrap="square" lIns="91425" tIns="91425" rIns="91425" bIns="91425" anchor="t" anchorCtr="0">
            <a:normAutofit fontScale="70000" lnSpcReduction="20000"/>
          </a:bodyPr>
          <a:lstStyle/>
          <a:p>
            <a:pPr marL="0" indent="0"/>
            <a:r>
              <a:rPr lang="en-US" sz="1100">
                <a:solidFill>
                  <a:schemeClr val="bg2"/>
                </a:solidFill>
              </a:rPr>
              <a:t>Trajectory:</a:t>
            </a:r>
            <a:endParaRPr lang="en-US">
              <a:solidFill>
                <a:schemeClr val="bg2"/>
              </a:solidFill>
            </a:endParaRPr>
          </a:p>
          <a:p>
            <a:pPr marL="0" indent="0">
              <a:lnSpc>
                <a:spcPct val="114999"/>
              </a:lnSpc>
              <a:buNone/>
            </a:pPr>
            <a:r>
              <a:rPr lang="en-US" sz="1100"/>
              <a:t>	Estimated path closely follows ground truth, with 	slight mid-trajectory deviations and gaps due to 	missing or rejected data.</a:t>
            </a:r>
            <a:endParaRPr lang="en-US"/>
          </a:p>
          <a:p>
            <a:pPr marL="0" indent="0">
              <a:buNone/>
            </a:pPr>
            <a:endParaRPr lang="en-US" sz="1100"/>
          </a:p>
          <a:p>
            <a:pPr marL="0" indent="0">
              <a:buNone/>
            </a:pPr>
            <a:endParaRPr lang="en-US" sz="1100"/>
          </a:p>
          <a:p>
            <a:pPr marL="0" indent="0"/>
            <a:r>
              <a:rPr lang="en-US" sz="1100">
                <a:solidFill>
                  <a:schemeClr val="bg2"/>
                </a:solidFill>
              </a:rPr>
              <a:t>Speed Estimate:</a:t>
            </a:r>
          </a:p>
          <a:p>
            <a:pPr marL="0" indent="0">
              <a:buNone/>
            </a:pPr>
            <a:r>
              <a:rPr lang="en-US" sz="1100"/>
              <a:t>	The initial 0–3 s segment shows noisy spikes 	over 100 m/s, but speed stabilizes afterward, 	matching expected motion.</a:t>
            </a:r>
          </a:p>
          <a:p>
            <a:pPr marL="0" indent="0">
              <a:buNone/>
            </a:pPr>
            <a:endParaRPr lang="en-US" sz="1100"/>
          </a:p>
          <a:p>
            <a:pPr marL="0" indent="0">
              <a:buNone/>
            </a:pPr>
            <a:r>
              <a:rPr lang="en-US" sz="1100"/>
              <a:t>	</a:t>
            </a:r>
          </a:p>
          <a:p>
            <a:pPr marL="0" lvl="0" indent="0">
              <a:buNone/>
            </a:pPr>
            <a:endParaRPr lang="en-US" sz="1100"/>
          </a:p>
          <a:p>
            <a:pPr marL="0" lvl="0" indent="0">
              <a:buNone/>
            </a:pPr>
            <a:endParaRPr lang="en-US" sz="1100"/>
          </a:p>
          <a:p>
            <a:pPr marL="0" lvl="0" indent="0">
              <a:buNone/>
            </a:pPr>
            <a:endParaRPr lang="en-US" sz="1100"/>
          </a:p>
          <a:p>
            <a:pPr marL="146050" indent="0">
              <a:buNone/>
            </a:pPr>
            <a:endParaRPr lang="en-US" sz="1100">
              <a:solidFill>
                <a:schemeClr val="dk2"/>
              </a:solidFill>
              <a:latin typeface="Raleway"/>
              <a:sym typeface="Raleway"/>
            </a:endParaRPr>
          </a:p>
          <a:p>
            <a:pPr marL="146050" indent="0">
              <a:buNone/>
            </a:pPr>
            <a:endParaRPr sz="1100">
              <a:solidFill>
                <a:schemeClr val="dk2"/>
              </a:solidFill>
              <a:latin typeface="Raleway"/>
              <a:sym typeface="Raleway"/>
            </a:endParaRPr>
          </a:p>
        </p:txBody>
      </p:sp>
      <p:pic>
        <p:nvPicPr>
          <p:cNvPr id="10" name="Picture 9">
            <a:extLst>
              <a:ext uri="{FF2B5EF4-FFF2-40B4-BE49-F238E27FC236}">
                <a16:creationId xmlns:a16="http://schemas.microsoft.com/office/drawing/2014/main" id="{B81654E6-E49C-4702-9B3E-51EAA72B0EC0}"/>
              </a:ext>
            </a:extLst>
          </p:cNvPr>
          <p:cNvPicPr>
            <a:picLocks noChangeAspect="1"/>
          </p:cNvPicPr>
          <p:nvPr/>
        </p:nvPicPr>
        <p:blipFill>
          <a:blip r:embed="rId3"/>
          <a:stretch>
            <a:fillRect/>
          </a:stretch>
        </p:blipFill>
        <p:spPr>
          <a:xfrm>
            <a:off x="5486700" y="2668049"/>
            <a:ext cx="2974275" cy="2305289"/>
          </a:xfrm>
          <a:prstGeom prst="rect">
            <a:avLst/>
          </a:prstGeom>
        </p:spPr>
      </p:pic>
      <p:pic>
        <p:nvPicPr>
          <p:cNvPr id="11" name="Picture 10">
            <a:extLst>
              <a:ext uri="{FF2B5EF4-FFF2-40B4-BE49-F238E27FC236}">
                <a16:creationId xmlns:a16="http://schemas.microsoft.com/office/drawing/2014/main" id="{634978F4-4DA9-7048-166E-7830BEB0E98E}"/>
              </a:ext>
            </a:extLst>
          </p:cNvPr>
          <p:cNvPicPr>
            <a:picLocks noChangeAspect="1"/>
          </p:cNvPicPr>
          <p:nvPr/>
        </p:nvPicPr>
        <p:blipFill>
          <a:blip r:embed="rId4"/>
          <a:stretch>
            <a:fillRect/>
          </a:stretch>
        </p:blipFill>
        <p:spPr>
          <a:xfrm>
            <a:off x="5486701" y="170162"/>
            <a:ext cx="2974274" cy="2401588"/>
          </a:xfrm>
          <a:prstGeom prst="rect">
            <a:avLst/>
          </a:prstGeom>
        </p:spPr>
      </p:pic>
    </p:spTree>
    <p:extLst>
      <p:ext uri="{BB962C8B-B14F-4D97-AF65-F5344CB8AC3E}">
        <p14:creationId xmlns:p14="http://schemas.microsoft.com/office/powerpoint/2010/main" val="381388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8EE1B593-1F78-D039-B4C1-0CAB402A5479}"/>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3A25D6EC-9DFF-3C1E-80FB-63865AE2FB27}"/>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26</a:t>
            </a:fld>
            <a:endParaRPr/>
          </a:p>
        </p:txBody>
      </p:sp>
      <p:sp>
        <p:nvSpPr>
          <p:cNvPr id="376" name="Google Shape;376;p43">
            <a:extLst>
              <a:ext uri="{FF2B5EF4-FFF2-40B4-BE49-F238E27FC236}">
                <a16:creationId xmlns:a16="http://schemas.microsoft.com/office/drawing/2014/main" id="{A216CB06-6327-C10E-D04B-155CEDA6E33D}"/>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r>
              <a:rPr lang="en-US" sz="2000" dirty="0"/>
              <a:t>(TDOA + AOA) – Track: No Obstacle</a:t>
            </a:r>
            <a:endParaRPr lang="en-US" sz="1800" u="sng" dirty="0"/>
          </a:p>
        </p:txBody>
      </p:sp>
      <p:sp>
        <p:nvSpPr>
          <p:cNvPr id="378" name="Google Shape;378;p43">
            <a:extLst>
              <a:ext uri="{FF2B5EF4-FFF2-40B4-BE49-F238E27FC236}">
                <a16:creationId xmlns:a16="http://schemas.microsoft.com/office/drawing/2014/main" id="{E6030645-79B1-F8C2-C178-B677C5F0E059}"/>
              </a:ext>
            </a:extLst>
          </p:cNvPr>
          <p:cNvSpPr txBox="1">
            <a:spLocks noGrp="1"/>
          </p:cNvSpPr>
          <p:nvPr>
            <p:ph type="body" idx="2"/>
          </p:nvPr>
        </p:nvSpPr>
        <p:spPr>
          <a:xfrm>
            <a:off x="732721" y="2160305"/>
            <a:ext cx="3300900" cy="1488879"/>
          </a:xfrm>
          <a:prstGeom prst="rect">
            <a:avLst/>
          </a:prstGeom>
        </p:spPr>
        <p:txBody>
          <a:bodyPr spcFirstLastPara="1" wrap="square" lIns="91425" tIns="91425" rIns="91425" bIns="91425" anchor="t" anchorCtr="0">
            <a:normAutofit/>
          </a:bodyPr>
          <a:lstStyle/>
          <a:p>
            <a:pPr marL="0" indent="0"/>
            <a:r>
              <a:rPr lang="en-US" sz="700"/>
              <a:t>Error vs Time:</a:t>
            </a:r>
          </a:p>
          <a:p>
            <a:pPr marL="0" indent="0">
              <a:buNone/>
            </a:pPr>
            <a:r>
              <a:rPr lang="en-US" sz="700"/>
              <a:t>	Error stays below 2 m for most of the time, with brief 	spikes (e.g., at 2 s and 17 s) that quickly recover.</a:t>
            </a:r>
          </a:p>
          <a:p>
            <a:pPr marL="0" indent="0">
              <a:buNone/>
            </a:pPr>
            <a:endParaRPr lang="en-US" sz="700"/>
          </a:p>
          <a:p>
            <a:pPr marL="0" indent="0"/>
            <a:r>
              <a:rPr lang="en-US" sz="700"/>
              <a:t>NIS Plot:</a:t>
            </a:r>
          </a:p>
          <a:p>
            <a:pPr marL="0" indent="0">
              <a:buNone/>
            </a:pPr>
            <a:r>
              <a:rPr lang="en-US" sz="700"/>
              <a:t>	Most NIS values remain below the chi² threshold, indicating brief mismatches between filter and measurements.</a:t>
            </a:r>
          </a:p>
          <a:p>
            <a:pPr marL="0" indent="0">
              <a:buNone/>
            </a:pPr>
            <a:endParaRPr lang="en-US" sz="700" u="sng"/>
          </a:p>
          <a:p>
            <a:pPr marL="0" indent="0">
              <a:buNone/>
            </a:pPr>
            <a:r>
              <a:rPr lang="en-US" sz="700"/>
              <a:t>	</a:t>
            </a:r>
          </a:p>
          <a:p>
            <a:pPr marL="0" lvl="0" indent="0">
              <a:buNone/>
            </a:pPr>
            <a:endParaRPr lang="en-US" sz="700"/>
          </a:p>
          <a:p>
            <a:pPr marL="0" lvl="0" indent="0">
              <a:buNone/>
            </a:pPr>
            <a:endParaRPr lang="en-US" sz="700"/>
          </a:p>
          <a:p>
            <a:pPr marL="0" lvl="0" indent="0">
              <a:buNone/>
            </a:pPr>
            <a:endParaRPr lang="en-US" sz="700"/>
          </a:p>
          <a:p>
            <a:pPr marL="146050" indent="0">
              <a:buNone/>
            </a:pPr>
            <a:endParaRPr lang="en-US" sz="700">
              <a:solidFill>
                <a:schemeClr val="dk2"/>
              </a:solidFill>
              <a:latin typeface="Raleway"/>
              <a:sym typeface="Raleway"/>
            </a:endParaRPr>
          </a:p>
          <a:p>
            <a:pPr marL="0" lvl="0" indent="0" algn="l" rtl="0">
              <a:spcBef>
                <a:spcPts val="0"/>
              </a:spcBef>
              <a:spcAft>
                <a:spcPts val="0"/>
              </a:spcAft>
              <a:buNone/>
            </a:pPr>
            <a:endParaRPr sz="700"/>
          </a:p>
        </p:txBody>
      </p:sp>
      <p:sp>
        <p:nvSpPr>
          <p:cNvPr id="379" name="Google Shape;379;p43">
            <a:extLst>
              <a:ext uri="{FF2B5EF4-FFF2-40B4-BE49-F238E27FC236}">
                <a16:creationId xmlns:a16="http://schemas.microsoft.com/office/drawing/2014/main" id="{6987C5F9-E8EB-75E4-9803-9DB7B5B96E7B}"/>
              </a:ext>
            </a:extLst>
          </p:cNvPr>
          <p:cNvSpPr txBox="1">
            <a:spLocks noGrp="1"/>
          </p:cNvSpPr>
          <p:nvPr>
            <p:ph type="body" idx="2"/>
          </p:nvPr>
        </p:nvSpPr>
        <p:spPr>
          <a:xfrm>
            <a:off x="730000" y="3273216"/>
            <a:ext cx="3353862" cy="1152220"/>
          </a:xfrm>
          <a:prstGeom prst="rect">
            <a:avLst/>
          </a:prstGeom>
        </p:spPr>
        <p:txBody>
          <a:bodyPr spcFirstLastPara="1" wrap="square" lIns="91425" tIns="91425" rIns="91425" bIns="91425" anchor="t" anchorCtr="0">
            <a:normAutofit/>
          </a:bodyPr>
          <a:lstStyle/>
          <a:p>
            <a:pPr marL="0" indent="0">
              <a:lnSpc>
                <a:spcPct val="120000"/>
              </a:lnSpc>
              <a:buNone/>
            </a:pPr>
            <a:r>
              <a:rPr lang="en-US" sz="1100"/>
              <a:t>MAE: 0.64m		Reliability: 99.31%</a:t>
            </a:r>
          </a:p>
          <a:p>
            <a:pPr marL="0" lvl="0" indent="0">
              <a:lnSpc>
                <a:spcPct val="120000"/>
              </a:lnSpc>
              <a:buNone/>
            </a:pPr>
            <a:endParaRPr lang="en-US" sz="1100"/>
          </a:p>
          <a:p>
            <a:pPr marL="0" indent="0">
              <a:lnSpc>
                <a:spcPct val="120000"/>
              </a:lnSpc>
              <a:spcBef>
                <a:spcPts val="1200"/>
              </a:spcBef>
              <a:buNone/>
            </a:pPr>
            <a:r>
              <a:rPr lang="en-US" sz="1100"/>
              <a:t>RMSE: 1.23m		Availability:99.31%</a:t>
            </a:r>
          </a:p>
          <a:p>
            <a:pPr marL="0" lvl="0" indent="0">
              <a:lnSpc>
                <a:spcPct val="120000"/>
              </a:lnSpc>
              <a:spcBef>
                <a:spcPts val="1200"/>
              </a:spcBef>
              <a:buNone/>
            </a:pPr>
            <a:endParaRPr lang="en-US" sz="1100"/>
          </a:p>
          <a:p>
            <a:pPr marL="0" lvl="0" indent="0">
              <a:spcBef>
                <a:spcPts val="1200"/>
              </a:spcBef>
              <a:spcAft>
                <a:spcPts val="1200"/>
              </a:spcAft>
              <a:buNone/>
            </a:pPr>
            <a:endParaRPr sz="1100">
              <a:solidFill>
                <a:schemeClr val="dk2"/>
              </a:solidFill>
              <a:latin typeface="Raleway"/>
              <a:sym typeface="Raleway"/>
            </a:endParaRPr>
          </a:p>
        </p:txBody>
      </p:sp>
      <p:pic>
        <p:nvPicPr>
          <p:cNvPr id="12" name="Picture 11">
            <a:extLst>
              <a:ext uri="{FF2B5EF4-FFF2-40B4-BE49-F238E27FC236}">
                <a16:creationId xmlns:a16="http://schemas.microsoft.com/office/drawing/2014/main" id="{A31A0D1C-8153-BF28-DE25-5A97B7CE1ADF}"/>
              </a:ext>
            </a:extLst>
          </p:cNvPr>
          <p:cNvPicPr>
            <a:picLocks noChangeAspect="1"/>
          </p:cNvPicPr>
          <p:nvPr/>
        </p:nvPicPr>
        <p:blipFill>
          <a:blip r:embed="rId3"/>
          <a:stretch>
            <a:fillRect/>
          </a:stretch>
        </p:blipFill>
        <p:spPr>
          <a:xfrm>
            <a:off x="5542938" y="144113"/>
            <a:ext cx="2948837" cy="2349073"/>
          </a:xfrm>
          <a:prstGeom prst="rect">
            <a:avLst/>
          </a:prstGeom>
        </p:spPr>
      </p:pic>
      <p:pic>
        <p:nvPicPr>
          <p:cNvPr id="8" name="Picture 7">
            <a:extLst>
              <a:ext uri="{FF2B5EF4-FFF2-40B4-BE49-F238E27FC236}">
                <a16:creationId xmlns:a16="http://schemas.microsoft.com/office/drawing/2014/main" id="{F5B0F67E-1FED-3C56-0F15-4262DBDFB68A}"/>
              </a:ext>
            </a:extLst>
          </p:cNvPr>
          <p:cNvPicPr>
            <a:picLocks noChangeAspect="1"/>
          </p:cNvPicPr>
          <p:nvPr/>
        </p:nvPicPr>
        <p:blipFill>
          <a:blip r:embed="rId4"/>
          <a:stretch>
            <a:fillRect/>
          </a:stretch>
        </p:blipFill>
        <p:spPr>
          <a:xfrm>
            <a:off x="5542938" y="2650315"/>
            <a:ext cx="2948837" cy="2315017"/>
          </a:xfrm>
          <a:prstGeom prst="rect">
            <a:avLst/>
          </a:prstGeom>
        </p:spPr>
      </p:pic>
    </p:spTree>
    <p:extLst>
      <p:ext uri="{BB962C8B-B14F-4D97-AF65-F5344CB8AC3E}">
        <p14:creationId xmlns:p14="http://schemas.microsoft.com/office/powerpoint/2010/main" val="411767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73A75A35-9E43-D56B-43AB-B35C690C7CAE}"/>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4FAE16B8-D71B-FAC9-C852-EC50D286BEDE}"/>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27</a:t>
            </a:fld>
            <a:endParaRPr/>
          </a:p>
        </p:txBody>
      </p:sp>
      <p:sp>
        <p:nvSpPr>
          <p:cNvPr id="376" name="Google Shape;376;p43">
            <a:extLst>
              <a:ext uri="{FF2B5EF4-FFF2-40B4-BE49-F238E27FC236}">
                <a16:creationId xmlns:a16="http://schemas.microsoft.com/office/drawing/2014/main" id="{E818B2E3-2B01-1FAF-9B7A-27FB1AC49F76}"/>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pPr lvl="0"/>
            <a:r>
              <a:rPr lang="en-US" sz="1800" dirty="0"/>
              <a:t>(TDOA + AOA) – Track 3</a:t>
            </a:r>
            <a:br>
              <a:rPr lang="en-US" sz="1800" dirty="0"/>
            </a:br>
            <a:br>
              <a:rPr lang="en-US" sz="1100" b="0" dirty="0"/>
            </a:br>
            <a:endParaRPr sz="1600"/>
          </a:p>
        </p:txBody>
      </p:sp>
      <p:sp>
        <p:nvSpPr>
          <p:cNvPr id="379" name="Google Shape;379;p43">
            <a:extLst>
              <a:ext uri="{FF2B5EF4-FFF2-40B4-BE49-F238E27FC236}">
                <a16:creationId xmlns:a16="http://schemas.microsoft.com/office/drawing/2014/main" id="{FEA191EC-9BA1-3F34-168D-FC500B643A99}"/>
              </a:ext>
            </a:extLst>
          </p:cNvPr>
          <p:cNvSpPr txBox="1">
            <a:spLocks noGrp="1"/>
          </p:cNvSpPr>
          <p:nvPr>
            <p:ph type="body" idx="2"/>
          </p:nvPr>
        </p:nvSpPr>
        <p:spPr>
          <a:xfrm>
            <a:off x="726191" y="2022898"/>
            <a:ext cx="3300900" cy="1578179"/>
          </a:xfrm>
          <a:prstGeom prst="rect">
            <a:avLst/>
          </a:prstGeom>
        </p:spPr>
        <p:txBody>
          <a:bodyPr spcFirstLastPara="1" wrap="square" lIns="91425" tIns="91425" rIns="91425" bIns="91425" anchor="t" anchorCtr="0">
            <a:normAutofit fontScale="70000" lnSpcReduction="20000"/>
          </a:bodyPr>
          <a:lstStyle/>
          <a:p>
            <a:pPr marL="0" indent="0"/>
            <a:r>
              <a:rPr lang="en-US" sz="1100">
                <a:solidFill>
                  <a:schemeClr val="bg2"/>
                </a:solidFill>
              </a:rPr>
              <a:t>Trajectory:</a:t>
            </a:r>
          </a:p>
          <a:p>
            <a:pPr marL="0" indent="0">
              <a:buNone/>
            </a:pPr>
            <a:r>
              <a:rPr lang="en-US" sz="1100"/>
              <a:t>	Estimated path closely follows ground truth, 	with minor deviations during turns or sharp 	maneuvers.</a:t>
            </a:r>
          </a:p>
          <a:p>
            <a:pPr marL="0" indent="0">
              <a:buNone/>
            </a:pPr>
            <a:endParaRPr lang="en-US" sz="1100"/>
          </a:p>
          <a:p>
            <a:pPr marL="0" indent="0">
              <a:buNone/>
            </a:pPr>
            <a:endParaRPr lang="en-US" sz="1100">
              <a:solidFill>
                <a:schemeClr val="bg2"/>
              </a:solidFill>
            </a:endParaRPr>
          </a:p>
          <a:p>
            <a:pPr marL="0" indent="0"/>
            <a:r>
              <a:rPr lang="en-US" sz="1100">
                <a:solidFill>
                  <a:schemeClr val="bg2"/>
                </a:solidFill>
              </a:rPr>
              <a:t>Speed Estimate:</a:t>
            </a:r>
          </a:p>
          <a:p>
            <a:pPr marL="0" indent="0">
              <a:buNone/>
            </a:pPr>
            <a:r>
              <a:rPr lang="en-US" sz="1100"/>
              <a:t>	Speed is realistic (~2–6 m/s); isolated spikes 	occur but are well filtered.</a:t>
            </a:r>
            <a:br>
              <a:rPr lang="en-US" sz="1100"/>
            </a:br>
            <a:endParaRPr lang="en-US" sz="1100"/>
          </a:p>
          <a:p>
            <a:pPr marL="0" indent="0">
              <a:buNone/>
            </a:pPr>
            <a:endParaRPr lang="en-US" sz="1100"/>
          </a:p>
          <a:p>
            <a:pPr marL="0" indent="0">
              <a:buNone/>
            </a:pPr>
            <a:r>
              <a:rPr lang="en-US" sz="1100"/>
              <a:t>	</a:t>
            </a:r>
          </a:p>
          <a:p>
            <a:pPr marL="0" lvl="0" indent="0">
              <a:buNone/>
            </a:pPr>
            <a:endParaRPr lang="en-US" sz="1100"/>
          </a:p>
          <a:p>
            <a:pPr marL="0" lvl="0" indent="0">
              <a:buNone/>
            </a:pPr>
            <a:endParaRPr lang="en-US" sz="1100"/>
          </a:p>
          <a:p>
            <a:pPr marL="0" lvl="0" indent="0">
              <a:buNone/>
            </a:pPr>
            <a:endParaRPr lang="en-US" sz="1100"/>
          </a:p>
          <a:p>
            <a:pPr marL="146050" indent="0">
              <a:buNone/>
            </a:pPr>
            <a:endParaRPr lang="en-US" sz="1100">
              <a:solidFill>
                <a:schemeClr val="dk2"/>
              </a:solidFill>
              <a:latin typeface="Raleway"/>
              <a:sym typeface="Raleway"/>
            </a:endParaRPr>
          </a:p>
          <a:p>
            <a:pPr marL="146050" indent="0">
              <a:buNone/>
            </a:pPr>
            <a:endParaRPr sz="1100">
              <a:solidFill>
                <a:schemeClr val="dk2"/>
              </a:solidFill>
              <a:latin typeface="Raleway"/>
              <a:sym typeface="Raleway"/>
            </a:endParaRPr>
          </a:p>
        </p:txBody>
      </p:sp>
      <p:pic>
        <p:nvPicPr>
          <p:cNvPr id="2" name="Picture 1">
            <a:extLst>
              <a:ext uri="{FF2B5EF4-FFF2-40B4-BE49-F238E27FC236}">
                <a16:creationId xmlns:a16="http://schemas.microsoft.com/office/drawing/2014/main" id="{91E8C92F-2D7F-A49D-2A6F-4A2894B88D07}"/>
              </a:ext>
            </a:extLst>
          </p:cNvPr>
          <p:cNvPicPr>
            <a:picLocks noChangeAspect="1"/>
          </p:cNvPicPr>
          <p:nvPr/>
        </p:nvPicPr>
        <p:blipFill>
          <a:blip r:embed="rId3"/>
          <a:stretch>
            <a:fillRect/>
          </a:stretch>
        </p:blipFill>
        <p:spPr>
          <a:xfrm>
            <a:off x="5486701" y="2623605"/>
            <a:ext cx="2980804" cy="2349733"/>
          </a:xfrm>
          <a:prstGeom prst="rect">
            <a:avLst/>
          </a:prstGeom>
        </p:spPr>
      </p:pic>
      <p:pic>
        <p:nvPicPr>
          <p:cNvPr id="4" name="Picture 3">
            <a:extLst>
              <a:ext uri="{FF2B5EF4-FFF2-40B4-BE49-F238E27FC236}">
                <a16:creationId xmlns:a16="http://schemas.microsoft.com/office/drawing/2014/main" id="{3DB04DDE-AEEB-8F16-0FD2-9C5D3E45E9E9}"/>
              </a:ext>
            </a:extLst>
          </p:cNvPr>
          <p:cNvPicPr>
            <a:picLocks noChangeAspect="1"/>
          </p:cNvPicPr>
          <p:nvPr/>
        </p:nvPicPr>
        <p:blipFill>
          <a:blip r:embed="rId4"/>
          <a:stretch>
            <a:fillRect/>
          </a:stretch>
        </p:blipFill>
        <p:spPr>
          <a:xfrm>
            <a:off x="5486701" y="148172"/>
            <a:ext cx="2980804" cy="2371723"/>
          </a:xfrm>
          <a:prstGeom prst="rect">
            <a:avLst/>
          </a:prstGeom>
        </p:spPr>
      </p:pic>
    </p:spTree>
    <p:extLst>
      <p:ext uri="{BB962C8B-B14F-4D97-AF65-F5344CB8AC3E}">
        <p14:creationId xmlns:p14="http://schemas.microsoft.com/office/powerpoint/2010/main" val="40909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22F4E3C7-6AD8-EB0B-20B0-E285E5776B7C}"/>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3B1D9D0A-AFDD-D6FB-B5E9-FCCBBE3A2AF9}"/>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28</a:t>
            </a:fld>
            <a:endParaRPr/>
          </a:p>
        </p:txBody>
      </p:sp>
      <p:sp>
        <p:nvSpPr>
          <p:cNvPr id="376" name="Google Shape;376;p43">
            <a:extLst>
              <a:ext uri="{FF2B5EF4-FFF2-40B4-BE49-F238E27FC236}">
                <a16:creationId xmlns:a16="http://schemas.microsoft.com/office/drawing/2014/main" id="{B90A456E-5F52-5993-8019-C5310F2508B5}"/>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pPr lvl="0"/>
            <a:r>
              <a:rPr lang="en-US" sz="2000" dirty="0"/>
              <a:t>(TDOA + AOA) – Track 3</a:t>
            </a:r>
          </a:p>
        </p:txBody>
      </p:sp>
      <p:sp>
        <p:nvSpPr>
          <p:cNvPr id="378" name="Google Shape;378;p43">
            <a:extLst>
              <a:ext uri="{FF2B5EF4-FFF2-40B4-BE49-F238E27FC236}">
                <a16:creationId xmlns:a16="http://schemas.microsoft.com/office/drawing/2014/main" id="{2BF8F871-B1EF-4D53-E78E-8B27D9F92A0E}"/>
              </a:ext>
            </a:extLst>
          </p:cNvPr>
          <p:cNvSpPr txBox="1">
            <a:spLocks noGrp="1"/>
          </p:cNvSpPr>
          <p:nvPr>
            <p:ph type="body" idx="2"/>
          </p:nvPr>
        </p:nvSpPr>
        <p:spPr>
          <a:xfrm>
            <a:off x="729363" y="1913245"/>
            <a:ext cx="3300900" cy="1488879"/>
          </a:xfrm>
          <a:prstGeom prst="rect">
            <a:avLst/>
          </a:prstGeom>
        </p:spPr>
        <p:txBody>
          <a:bodyPr spcFirstLastPara="1" wrap="square" lIns="91425" tIns="91425" rIns="91425" bIns="91425" anchor="t" anchorCtr="0">
            <a:normAutofit/>
          </a:bodyPr>
          <a:lstStyle/>
          <a:p>
            <a:pPr marL="0" indent="0"/>
            <a:r>
              <a:rPr lang="en-US" sz="700"/>
              <a:t>Error vs Time:</a:t>
            </a:r>
          </a:p>
          <a:p>
            <a:pPr marL="0" indent="0">
              <a:buNone/>
            </a:pPr>
            <a:r>
              <a:rPr lang="en-US" sz="700"/>
              <a:t>	</a:t>
            </a:r>
            <a:r>
              <a:rPr lang="en-US" sz="800"/>
              <a:t> Mostly stays under 1 m; occasional peaks (	~1.8 m) reflect brief noise</a:t>
            </a:r>
            <a:endParaRPr lang="en-US" sz="700"/>
          </a:p>
          <a:p>
            <a:pPr marL="0" indent="0"/>
            <a:r>
              <a:rPr lang="en-US" sz="700"/>
              <a:t>NIS Plot:</a:t>
            </a:r>
          </a:p>
          <a:p>
            <a:pPr marL="0" indent="0">
              <a:buNone/>
            </a:pPr>
            <a:r>
              <a:rPr lang="en-US" sz="700"/>
              <a:t>	</a:t>
            </a:r>
            <a:r>
              <a:rPr lang="en-US" sz="800"/>
              <a:t> Most values are below the 95% χ² threshold 	(~5.99), confirming high reliability</a:t>
            </a:r>
            <a:endParaRPr lang="en-US" sz="700"/>
          </a:p>
          <a:p>
            <a:pPr marL="0" indent="0">
              <a:buNone/>
            </a:pPr>
            <a:endParaRPr lang="en-US" sz="700"/>
          </a:p>
          <a:p>
            <a:pPr marL="0" indent="0">
              <a:buNone/>
            </a:pPr>
            <a:r>
              <a:rPr lang="en-US" sz="700"/>
              <a:t>	</a:t>
            </a:r>
          </a:p>
          <a:p>
            <a:pPr marL="0" lvl="0" indent="0">
              <a:buNone/>
            </a:pPr>
            <a:endParaRPr lang="en-US" sz="700"/>
          </a:p>
          <a:p>
            <a:pPr marL="0" lvl="0" indent="0">
              <a:buNone/>
            </a:pPr>
            <a:endParaRPr lang="en-US" sz="700"/>
          </a:p>
          <a:p>
            <a:pPr marL="0" lvl="0" indent="0">
              <a:buNone/>
            </a:pPr>
            <a:endParaRPr lang="en-US" sz="700"/>
          </a:p>
          <a:p>
            <a:pPr marL="146050" indent="0">
              <a:buNone/>
            </a:pPr>
            <a:endParaRPr lang="en-US" sz="700">
              <a:solidFill>
                <a:schemeClr val="dk2"/>
              </a:solidFill>
              <a:latin typeface="Raleway"/>
              <a:sym typeface="Raleway"/>
            </a:endParaRPr>
          </a:p>
          <a:p>
            <a:pPr marL="0" lvl="0" indent="0" algn="l" rtl="0">
              <a:spcBef>
                <a:spcPts val="0"/>
              </a:spcBef>
              <a:spcAft>
                <a:spcPts val="0"/>
              </a:spcAft>
              <a:buNone/>
            </a:pPr>
            <a:endParaRPr sz="700"/>
          </a:p>
        </p:txBody>
      </p:sp>
      <p:sp>
        <p:nvSpPr>
          <p:cNvPr id="379" name="Google Shape;379;p43">
            <a:extLst>
              <a:ext uri="{FF2B5EF4-FFF2-40B4-BE49-F238E27FC236}">
                <a16:creationId xmlns:a16="http://schemas.microsoft.com/office/drawing/2014/main" id="{93BA6782-55F0-84DC-9133-29BD5489C120}"/>
              </a:ext>
            </a:extLst>
          </p:cNvPr>
          <p:cNvSpPr txBox="1">
            <a:spLocks noGrp="1"/>
          </p:cNvSpPr>
          <p:nvPr>
            <p:ph type="body" idx="2"/>
          </p:nvPr>
        </p:nvSpPr>
        <p:spPr>
          <a:xfrm>
            <a:off x="730000" y="3095346"/>
            <a:ext cx="3353862" cy="1152220"/>
          </a:xfrm>
          <a:prstGeom prst="rect">
            <a:avLst/>
          </a:prstGeom>
        </p:spPr>
        <p:txBody>
          <a:bodyPr spcFirstLastPara="1" wrap="square" lIns="91425" tIns="91425" rIns="91425" bIns="91425" anchor="t" anchorCtr="0">
            <a:normAutofit/>
          </a:bodyPr>
          <a:lstStyle/>
          <a:p>
            <a:pPr marL="0" indent="0">
              <a:lnSpc>
                <a:spcPct val="120000"/>
              </a:lnSpc>
              <a:buNone/>
            </a:pPr>
            <a:r>
              <a:rPr lang="en-US" sz="1100"/>
              <a:t>MAE: 0.47m		Reliability: 98.44%</a:t>
            </a:r>
          </a:p>
          <a:p>
            <a:pPr marL="0" lvl="0" indent="0">
              <a:lnSpc>
                <a:spcPct val="120000"/>
              </a:lnSpc>
              <a:buNone/>
            </a:pPr>
            <a:endParaRPr lang="en-US" sz="1100"/>
          </a:p>
          <a:p>
            <a:pPr marL="0" indent="0">
              <a:lnSpc>
                <a:spcPct val="120000"/>
              </a:lnSpc>
              <a:spcBef>
                <a:spcPts val="1200"/>
              </a:spcBef>
              <a:buNone/>
            </a:pPr>
            <a:r>
              <a:rPr lang="en-US" sz="1100"/>
              <a:t>RMSE: 0.60m		Availability:100%</a:t>
            </a:r>
          </a:p>
          <a:p>
            <a:pPr marL="0" lvl="0" indent="0">
              <a:lnSpc>
                <a:spcPct val="120000"/>
              </a:lnSpc>
              <a:spcBef>
                <a:spcPts val="1200"/>
              </a:spcBef>
              <a:buNone/>
            </a:pPr>
            <a:endParaRPr lang="en-US" sz="1100"/>
          </a:p>
          <a:p>
            <a:pPr marL="0" lvl="0" indent="0">
              <a:spcBef>
                <a:spcPts val="1200"/>
              </a:spcBef>
              <a:spcAft>
                <a:spcPts val="1200"/>
              </a:spcAft>
              <a:buNone/>
            </a:pPr>
            <a:endParaRPr sz="1100">
              <a:solidFill>
                <a:schemeClr val="dk2"/>
              </a:solidFill>
              <a:latin typeface="Raleway"/>
              <a:sym typeface="Raleway"/>
            </a:endParaRPr>
          </a:p>
        </p:txBody>
      </p:sp>
      <p:pic>
        <p:nvPicPr>
          <p:cNvPr id="3" name="Picture 2">
            <a:extLst>
              <a:ext uri="{FF2B5EF4-FFF2-40B4-BE49-F238E27FC236}">
                <a16:creationId xmlns:a16="http://schemas.microsoft.com/office/drawing/2014/main" id="{3159D930-EB4D-5FC6-6155-7E2C539898C1}"/>
              </a:ext>
            </a:extLst>
          </p:cNvPr>
          <p:cNvPicPr>
            <a:picLocks noChangeAspect="1"/>
          </p:cNvPicPr>
          <p:nvPr/>
        </p:nvPicPr>
        <p:blipFill>
          <a:blip r:embed="rId3"/>
          <a:stretch>
            <a:fillRect/>
          </a:stretch>
        </p:blipFill>
        <p:spPr>
          <a:xfrm>
            <a:off x="5542937" y="137539"/>
            <a:ext cx="2918037" cy="2362221"/>
          </a:xfrm>
          <a:prstGeom prst="rect">
            <a:avLst/>
          </a:prstGeom>
        </p:spPr>
      </p:pic>
      <p:pic>
        <p:nvPicPr>
          <p:cNvPr id="4" name="Picture 3">
            <a:extLst>
              <a:ext uri="{FF2B5EF4-FFF2-40B4-BE49-F238E27FC236}">
                <a16:creationId xmlns:a16="http://schemas.microsoft.com/office/drawing/2014/main" id="{F359DEF4-EB59-16CD-2261-17376FAC11DA}"/>
              </a:ext>
            </a:extLst>
          </p:cNvPr>
          <p:cNvPicPr>
            <a:picLocks noChangeAspect="1"/>
          </p:cNvPicPr>
          <p:nvPr/>
        </p:nvPicPr>
        <p:blipFill>
          <a:blip r:embed="rId4"/>
          <a:stretch>
            <a:fillRect/>
          </a:stretch>
        </p:blipFill>
        <p:spPr>
          <a:xfrm>
            <a:off x="5542938" y="2661320"/>
            <a:ext cx="2918037" cy="2299467"/>
          </a:xfrm>
          <a:prstGeom prst="rect">
            <a:avLst/>
          </a:prstGeom>
        </p:spPr>
      </p:pic>
    </p:spTree>
    <p:extLst>
      <p:ext uri="{BB962C8B-B14F-4D97-AF65-F5344CB8AC3E}">
        <p14:creationId xmlns:p14="http://schemas.microsoft.com/office/powerpoint/2010/main" val="296376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9"/>
          <p:cNvSpPr txBox="1">
            <a:spLocks noGrp="1"/>
          </p:cNvSpPr>
          <p:nvPr>
            <p:ph type="title"/>
          </p:nvPr>
        </p:nvSpPr>
        <p:spPr>
          <a:xfrm>
            <a:off x="730000" y="1318650"/>
            <a:ext cx="3300900" cy="969600"/>
          </a:xfrm>
          <a:prstGeom prst="rect">
            <a:avLst/>
          </a:prstGeom>
        </p:spPr>
        <p:txBody>
          <a:bodyPr spcFirstLastPara="1" wrap="square" lIns="91425" tIns="91425" rIns="91425" bIns="91425" anchor="t" anchorCtr="0">
            <a:normAutofit/>
          </a:bodyPr>
          <a:lstStyle/>
          <a:p>
            <a:pPr lvl="0"/>
            <a:r>
              <a:rPr lang="es" sz="2000"/>
              <a:t>Results</a:t>
            </a:r>
            <a:r>
              <a:rPr lang="en-US" sz="2000"/>
              <a:t> Comparison of TDOA + AOA Tracks</a:t>
            </a:r>
            <a:endParaRPr sz="2000"/>
          </a:p>
        </p:txBody>
      </p:sp>
      <p:sp>
        <p:nvSpPr>
          <p:cNvPr id="323" name="Google Shape;323;p3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29</a:t>
            </a:fld>
            <a:endParaRPr/>
          </a:p>
        </p:txBody>
      </p:sp>
      <p:sp>
        <p:nvSpPr>
          <p:cNvPr id="325" name="Google Shape;325;p39"/>
          <p:cNvSpPr txBox="1">
            <a:spLocks noGrp="1"/>
          </p:cNvSpPr>
          <p:nvPr>
            <p:ph type="body" idx="2"/>
          </p:nvPr>
        </p:nvSpPr>
        <p:spPr>
          <a:xfrm>
            <a:off x="683025" y="2052151"/>
            <a:ext cx="3300900" cy="3025500"/>
          </a:xfrm>
          <a:prstGeom prst="rect">
            <a:avLst/>
          </a:prstGeom>
        </p:spPr>
        <p:txBody>
          <a:bodyPr spcFirstLastPara="1" wrap="square" lIns="91425" tIns="91425" rIns="91425" bIns="91425" anchor="t" anchorCtr="0">
            <a:normAutofit/>
          </a:bodyPr>
          <a:lstStyle/>
          <a:p>
            <a:pPr marL="0" indent="0">
              <a:buNone/>
            </a:pPr>
            <a:r>
              <a:rPr lang="en-US" sz="1100"/>
              <a:t>Track 3	The lowest MAE and 	RMSE.</a:t>
            </a:r>
          </a:p>
          <a:p>
            <a:pPr marL="0" lvl="0" indent="0" algn="l" rtl="0">
              <a:spcBef>
                <a:spcPts val="0"/>
              </a:spcBef>
              <a:spcAft>
                <a:spcPts val="0"/>
              </a:spcAft>
              <a:buNone/>
            </a:pPr>
            <a:endParaRPr lang="en-US" sz="1100"/>
          </a:p>
          <a:p>
            <a:pPr marL="0" lvl="0" indent="0" algn="l" rtl="0">
              <a:spcBef>
                <a:spcPts val="0"/>
              </a:spcBef>
              <a:spcAft>
                <a:spcPts val="0"/>
              </a:spcAft>
              <a:buNone/>
            </a:pPr>
            <a:r>
              <a:rPr lang="en-US" sz="1100"/>
              <a:t>Track 2 	had the highest RMSE due to larger 	outliers during straight motion but 	still maintained high reliability.</a:t>
            </a:r>
          </a:p>
          <a:p>
            <a:pPr marL="0" lvl="0" indent="0" algn="l" rtl="0">
              <a:spcBef>
                <a:spcPts val="0"/>
              </a:spcBef>
              <a:spcAft>
                <a:spcPts val="0"/>
              </a:spcAft>
              <a:buNone/>
            </a:pPr>
            <a:endParaRPr lang="en-US" sz="1100"/>
          </a:p>
          <a:p>
            <a:pPr marL="0" lvl="0" indent="0" algn="l" rtl="0">
              <a:spcBef>
                <a:spcPts val="0"/>
              </a:spcBef>
              <a:spcAft>
                <a:spcPts val="0"/>
              </a:spcAft>
              <a:buNone/>
            </a:pPr>
            <a:r>
              <a:rPr lang="en-US" sz="1100"/>
              <a:t>Track 1 	delivered strong performance with 	the highest reliability in obstacle-	rich settings.</a:t>
            </a:r>
          </a:p>
          <a:p>
            <a:pPr marL="0" lvl="0" indent="0" algn="l" rtl="0">
              <a:spcBef>
                <a:spcPts val="0"/>
              </a:spcBef>
              <a:spcAft>
                <a:spcPts val="0"/>
              </a:spcAft>
              <a:buNone/>
            </a:pPr>
            <a:endParaRPr lang="en-US" sz="1100"/>
          </a:p>
          <a:p>
            <a:pPr marL="0" lvl="0" indent="0" algn="l" rtl="0">
              <a:spcBef>
                <a:spcPts val="0"/>
              </a:spcBef>
              <a:spcAft>
                <a:spcPts val="0"/>
              </a:spcAft>
              <a:buNone/>
            </a:pPr>
            <a:r>
              <a:rPr lang="en-US" sz="1100"/>
              <a:t>All tracks showed high availability, confirming the effectiveness of the fallback and fusion strategy.</a:t>
            </a:r>
          </a:p>
          <a:p>
            <a:pPr marL="0" lvl="0" indent="0" algn="l" rtl="0">
              <a:spcBef>
                <a:spcPts val="0"/>
              </a:spcBef>
              <a:spcAft>
                <a:spcPts val="0"/>
              </a:spcAft>
              <a:buNone/>
            </a:pPr>
            <a:endParaRPr sz="1100"/>
          </a:p>
        </p:txBody>
      </p:sp>
      <p:sp>
        <p:nvSpPr>
          <p:cNvPr id="3" name="AutoShape 4" descr="Uploaded image">
            <a:extLst>
              <a:ext uri="{FF2B5EF4-FFF2-40B4-BE49-F238E27FC236}">
                <a16:creationId xmlns:a16="http://schemas.microsoft.com/office/drawing/2014/main" id="{D5C68DE8-2922-BDE4-74F5-E4DF35D58333}"/>
              </a:ext>
            </a:extLst>
          </p:cNvPr>
          <p:cNvSpPr>
            <a:spLocks noChangeAspect="1" noChangeArrowheads="1"/>
          </p:cNvSpPr>
          <p:nvPr/>
        </p:nvSpPr>
        <p:spPr bwMode="auto">
          <a:xfrm>
            <a:off x="2612571" y="612321"/>
            <a:ext cx="2111829" cy="21118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8" name="Table 17">
            <a:extLst>
              <a:ext uri="{FF2B5EF4-FFF2-40B4-BE49-F238E27FC236}">
                <a16:creationId xmlns:a16="http://schemas.microsoft.com/office/drawing/2014/main" id="{38EC1D6A-E94C-A1FD-1A15-C549F6D4D66D}"/>
              </a:ext>
            </a:extLst>
          </p:cNvPr>
          <p:cNvGraphicFramePr>
            <a:graphicFrameLocks noGrp="1"/>
          </p:cNvGraphicFramePr>
          <p:nvPr>
            <p:extLst>
              <p:ext uri="{D42A27DB-BD31-4B8C-83A1-F6EECF244321}">
                <p14:modId xmlns:p14="http://schemas.microsoft.com/office/powerpoint/2010/main" val="3967403440"/>
              </p:ext>
            </p:extLst>
          </p:nvPr>
        </p:nvGraphicFramePr>
        <p:xfrm>
          <a:off x="5160077" y="2220685"/>
          <a:ext cx="3376225" cy="1223782"/>
        </p:xfrm>
        <a:graphic>
          <a:graphicData uri="http://schemas.openxmlformats.org/drawingml/2006/table">
            <a:tbl>
              <a:tblPr>
                <a:tableStyleId>{7DF18680-E054-41AD-8BC1-D1AEF772440D}</a:tableStyleId>
              </a:tblPr>
              <a:tblGrid>
                <a:gridCol w="1096552">
                  <a:extLst>
                    <a:ext uri="{9D8B030D-6E8A-4147-A177-3AD203B41FA5}">
                      <a16:colId xmlns:a16="http://schemas.microsoft.com/office/drawing/2014/main" val="544827943"/>
                    </a:ext>
                  </a:extLst>
                </a:gridCol>
                <a:gridCol w="894555">
                  <a:extLst>
                    <a:ext uri="{9D8B030D-6E8A-4147-A177-3AD203B41FA5}">
                      <a16:colId xmlns:a16="http://schemas.microsoft.com/office/drawing/2014/main" val="3302542758"/>
                    </a:ext>
                  </a:extLst>
                </a:gridCol>
                <a:gridCol w="692559">
                  <a:extLst>
                    <a:ext uri="{9D8B030D-6E8A-4147-A177-3AD203B41FA5}">
                      <a16:colId xmlns:a16="http://schemas.microsoft.com/office/drawing/2014/main" val="383029011"/>
                    </a:ext>
                  </a:extLst>
                </a:gridCol>
                <a:gridCol w="692559">
                  <a:extLst>
                    <a:ext uri="{9D8B030D-6E8A-4147-A177-3AD203B41FA5}">
                      <a16:colId xmlns:a16="http://schemas.microsoft.com/office/drawing/2014/main" val="95022571"/>
                    </a:ext>
                  </a:extLst>
                </a:gridCol>
              </a:tblGrid>
              <a:tr h="407926">
                <a:tc>
                  <a:txBody>
                    <a:bodyPr/>
                    <a:lstStyle/>
                    <a:p>
                      <a:pPr algn="ctr" fontAlgn="ctr">
                        <a:buNone/>
                      </a:pPr>
                      <a:r>
                        <a:rPr lang="en-US" sz="1100" u="none" strike="noStrike">
                          <a:effectLst/>
                        </a:rPr>
                        <a:t>Metric</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Track 1 (Obstacle)</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Track 2 (Straight)</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Track 3 (Noisy)</a:t>
                      </a:r>
                      <a:endParaRPr lang="en-US" sz="1100" b="1"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51724376"/>
                  </a:ext>
                </a:extLst>
              </a:tr>
              <a:tr h="203964">
                <a:tc>
                  <a:txBody>
                    <a:bodyPr/>
                    <a:lstStyle/>
                    <a:p>
                      <a:pPr algn="ctr" fontAlgn="ctr">
                        <a:buNone/>
                      </a:pPr>
                      <a:r>
                        <a:rPr lang="en-US" sz="1100" u="none" strike="noStrike">
                          <a:effectLst/>
                        </a:rPr>
                        <a:t>MAE [m]</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0.48</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0.64</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0.47</a:t>
                      </a:r>
                      <a:endParaRPr lang="en-US" sz="1100" b="1"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801918086"/>
                  </a:ext>
                </a:extLst>
              </a:tr>
              <a:tr h="203964">
                <a:tc>
                  <a:txBody>
                    <a:bodyPr/>
                    <a:lstStyle/>
                    <a:p>
                      <a:pPr algn="ctr" fontAlgn="ctr">
                        <a:buNone/>
                      </a:pPr>
                      <a:r>
                        <a:rPr lang="en-US" sz="1100" u="none" strike="noStrike">
                          <a:effectLst/>
                        </a:rPr>
                        <a:t>RMSE [m]</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0.63</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1.23</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0.6</a:t>
                      </a:r>
                      <a:endParaRPr lang="en-US" sz="1100" b="1"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089228236"/>
                  </a:ext>
                </a:extLst>
              </a:tr>
              <a:tr h="203964">
                <a:tc>
                  <a:txBody>
                    <a:bodyPr/>
                    <a:lstStyle/>
                    <a:p>
                      <a:pPr algn="ctr" fontAlgn="ctr">
                        <a:buNone/>
                      </a:pPr>
                      <a:r>
                        <a:rPr lang="en-US" sz="1100" u="none" strike="noStrike">
                          <a:effectLst/>
                        </a:rPr>
                        <a:t>Availability [%]</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100</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99.31</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100</a:t>
                      </a:r>
                      <a:endParaRPr lang="en-US" sz="1100" b="1"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664260419"/>
                  </a:ext>
                </a:extLst>
              </a:tr>
              <a:tr h="203964">
                <a:tc>
                  <a:txBody>
                    <a:bodyPr/>
                    <a:lstStyle/>
                    <a:p>
                      <a:pPr algn="ctr" fontAlgn="ctr">
                        <a:buNone/>
                      </a:pPr>
                      <a:r>
                        <a:rPr lang="en-US" sz="1100" u="none" strike="noStrike">
                          <a:effectLst/>
                        </a:rPr>
                        <a:t>Reliability [%]</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99.15</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99.31</a:t>
                      </a:r>
                      <a:endParaRPr lang="en-US" sz="1100" b="1"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buNone/>
                      </a:pPr>
                      <a:r>
                        <a:rPr lang="en-US" sz="1100" u="none" strike="noStrike">
                          <a:effectLst/>
                        </a:rPr>
                        <a:t>98.44</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6657445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dirty="0"/>
              <a:t>Index</a:t>
            </a:r>
            <a:endParaRPr dirty="0"/>
          </a:p>
        </p:txBody>
      </p:sp>
      <p:sp>
        <p:nvSpPr>
          <p:cNvPr id="100" name="Google Shape;100;p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US"/>
              <a:t>Introduction </a:t>
            </a:r>
            <a:endParaRPr/>
          </a:p>
          <a:p>
            <a:pPr marL="457200" lvl="0" indent="-311150" algn="l" rtl="0">
              <a:spcBef>
                <a:spcPts val="0"/>
              </a:spcBef>
              <a:spcAft>
                <a:spcPts val="0"/>
              </a:spcAft>
              <a:buSzPts val="1300"/>
              <a:buChar char="❖"/>
            </a:pPr>
            <a:r>
              <a:rPr lang="en-US"/>
              <a:t>Methodologies </a:t>
            </a:r>
            <a:endParaRPr/>
          </a:p>
          <a:p>
            <a:pPr marL="457200" lvl="0" indent="-311150" algn="l" rtl="0">
              <a:spcBef>
                <a:spcPts val="0"/>
              </a:spcBef>
              <a:spcAft>
                <a:spcPts val="0"/>
              </a:spcAft>
              <a:buSzPts val="1300"/>
              <a:buChar char="❖"/>
            </a:pPr>
            <a:r>
              <a:rPr lang="es"/>
              <a:t>Data analysis</a:t>
            </a:r>
            <a:endParaRPr/>
          </a:p>
          <a:p>
            <a:pPr lvl="0">
              <a:buChar char="❖"/>
            </a:pPr>
            <a:r>
              <a:rPr lang="en-US"/>
              <a:t>Raw data visualization </a:t>
            </a:r>
            <a:endParaRPr/>
          </a:p>
          <a:p>
            <a:pPr lvl="0">
              <a:buChar char="❖"/>
            </a:pPr>
            <a:r>
              <a:rPr lang="en-US" sz="1400"/>
              <a:t>AOA-Only</a:t>
            </a:r>
          </a:p>
          <a:p>
            <a:pPr lvl="0">
              <a:buChar char="❖"/>
            </a:pPr>
            <a:r>
              <a:rPr lang="en-US" sz="1400"/>
              <a:t>TDOA-only</a:t>
            </a:r>
          </a:p>
          <a:p>
            <a:pPr lvl="0">
              <a:buChar char="❖"/>
            </a:pPr>
            <a:r>
              <a:rPr lang="en-US" sz="1400"/>
              <a:t>TDOA + AOA</a:t>
            </a:r>
          </a:p>
          <a:p>
            <a:pPr lvl="0">
              <a:buChar char="❖"/>
            </a:pPr>
            <a:endParaRPr/>
          </a:p>
        </p:txBody>
      </p:sp>
      <p:sp>
        <p:nvSpPr>
          <p:cNvPr id="101" name="Google Shape;10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6"/>
          <p:cNvSpPr txBox="1">
            <a:spLocks noGrp="1"/>
          </p:cNvSpPr>
          <p:nvPr>
            <p:ph type="ctrTitle"/>
          </p:nvPr>
        </p:nvSpPr>
        <p:spPr>
          <a:xfrm>
            <a:off x="729450" y="1322450"/>
            <a:ext cx="7688100" cy="185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3000"/>
          </a:p>
          <a:p>
            <a:pPr marL="0" lvl="0" indent="0" algn="l" rtl="0">
              <a:spcBef>
                <a:spcPts val="0"/>
              </a:spcBef>
              <a:spcAft>
                <a:spcPts val="0"/>
              </a:spcAft>
              <a:buNone/>
            </a:pPr>
            <a:r>
              <a:rPr lang="es" sz="3000"/>
              <a:t>Thank You</a:t>
            </a:r>
            <a:endParaRPr sz="3000"/>
          </a:p>
        </p:txBody>
      </p:sp>
      <p:sp>
        <p:nvSpPr>
          <p:cNvPr id="410" name="Google Shape;410;p46"/>
          <p:cNvSpPr txBox="1">
            <a:spLocks noGrp="1"/>
          </p:cNvSpPr>
          <p:nvPr>
            <p:ph type="subTitle" idx="1"/>
          </p:nvPr>
        </p:nvSpPr>
        <p:spPr>
          <a:xfrm>
            <a:off x="729450" y="3360800"/>
            <a:ext cx="7251900" cy="753900"/>
          </a:xfrm>
          <a:prstGeom prst="rect">
            <a:avLst/>
          </a:prstGeom>
        </p:spPr>
        <p:txBody>
          <a:bodyPr spcFirstLastPara="1" wrap="square" lIns="91425" tIns="91425" rIns="91425" bIns="91425" anchor="t" anchorCtr="0">
            <a:normAutofit fontScale="85000" lnSpcReduction="10000"/>
          </a:bodyPr>
          <a:lstStyle/>
          <a:p>
            <a:pPr marL="0" lvl="0" indent="0">
              <a:lnSpc>
                <a:spcPct val="120000"/>
              </a:lnSpc>
              <a:spcBef>
                <a:spcPts val="1000"/>
              </a:spcBef>
            </a:pPr>
            <a:r>
              <a:rPr lang="en-US" sz="1700" err="1">
                <a:solidFill>
                  <a:srgbClr val="434343"/>
                </a:solidFill>
                <a:latin typeface="Arial"/>
                <a:ea typeface="Arial"/>
                <a:cs typeface="Arial"/>
                <a:sym typeface="Arial"/>
              </a:rPr>
              <a:t>asal.abbas</a:t>
            </a:r>
            <a:r>
              <a:rPr lang="en-US" sz="1700">
                <a:solidFill>
                  <a:srgbClr val="434343"/>
                </a:solidFill>
                <a:latin typeface="Arial"/>
                <a:ea typeface="Arial"/>
                <a:cs typeface="Arial"/>
                <a:sym typeface="Arial"/>
              </a:rPr>
              <a:t>, </a:t>
            </a:r>
            <a:r>
              <a:rPr lang="en-US" sz="1700" err="1">
                <a:solidFill>
                  <a:srgbClr val="434343"/>
                </a:solidFill>
                <a:latin typeface="Arial"/>
                <a:ea typeface="Arial"/>
                <a:cs typeface="Arial"/>
                <a:sym typeface="Arial"/>
              </a:rPr>
              <a:t>mohammadreza.zamani</a:t>
            </a:r>
            <a:r>
              <a:rPr lang="en-US" sz="1700">
                <a:solidFill>
                  <a:srgbClr val="434343"/>
                </a:solidFill>
                <a:latin typeface="Arial"/>
                <a:ea typeface="Arial"/>
                <a:cs typeface="Arial"/>
                <a:sym typeface="Arial"/>
              </a:rPr>
              <a:t>, </a:t>
            </a:r>
            <a:r>
              <a:rPr lang="en-US" sz="1700" err="1">
                <a:solidFill>
                  <a:srgbClr val="434343"/>
                </a:solidFill>
                <a:latin typeface="Arial"/>
                <a:ea typeface="Arial"/>
                <a:cs typeface="Arial"/>
                <a:sym typeface="Arial"/>
              </a:rPr>
              <a:t>fatemeh.asadi</a:t>
            </a:r>
            <a:r>
              <a:rPr lang="en-US" sz="1700">
                <a:solidFill>
                  <a:srgbClr val="434343"/>
                </a:solidFill>
                <a:latin typeface="Arial"/>
                <a:ea typeface="Arial"/>
                <a:cs typeface="Arial"/>
                <a:sym typeface="Arial"/>
              </a:rPr>
              <a:t>, </a:t>
            </a:r>
            <a:r>
              <a:rPr lang="en-US" sz="1700" err="1">
                <a:solidFill>
                  <a:srgbClr val="434343"/>
                </a:solidFill>
                <a:latin typeface="Arial"/>
                <a:ea typeface="Arial"/>
                <a:cs typeface="Arial"/>
                <a:sym typeface="Arial"/>
              </a:rPr>
              <a:t>sahar.abasi</a:t>
            </a:r>
            <a:r>
              <a:rPr lang="es" sz="1700">
                <a:solidFill>
                  <a:srgbClr val="434343"/>
                </a:solidFill>
                <a:latin typeface="Arial"/>
                <a:ea typeface="Arial"/>
                <a:cs typeface="Arial"/>
                <a:sym typeface="Arial"/>
              </a:rPr>
              <a:t>@mail.polimi.it</a:t>
            </a:r>
            <a:endParaRPr sz="1700">
              <a:solidFill>
                <a:srgbClr val="434343"/>
              </a:solidFill>
              <a:latin typeface="Arial"/>
              <a:ea typeface="Arial"/>
              <a:cs typeface="Arial"/>
              <a:sym typeface="Arial"/>
            </a:endParaRPr>
          </a:p>
          <a:p>
            <a:pPr marL="0" lvl="0" indent="0" algn="l" rtl="0">
              <a:spcBef>
                <a:spcPts val="0"/>
              </a:spcBef>
              <a:spcAft>
                <a:spcPts val="0"/>
              </a:spcAft>
              <a:buNone/>
            </a:pPr>
            <a:endParaRPr sz="1100" b="1" u="sng">
              <a:solidFill>
                <a:srgbClr val="434343"/>
              </a:solidFill>
            </a:endParaRPr>
          </a:p>
        </p:txBody>
      </p:sp>
      <p:pic>
        <p:nvPicPr>
          <p:cNvPr id="411" name="Google Shape;411;p46"/>
          <p:cNvPicPr preferRelativeResize="0"/>
          <p:nvPr/>
        </p:nvPicPr>
        <p:blipFill>
          <a:blip r:embed="rId3">
            <a:alphaModFix/>
          </a:blip>
          <a:stretch>
            <a:fillRect/>
          </a:stretch>
        </p:blipFill>
        <p:spPr>
          <a:xfrm>
            <a:off x="8105502" y="525125"/>
            <a:ext cx="1038495" cy="10293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s"/>
              <a:t>Introduction</a:t>
            </a:r>
            <a:endParaRPr/>
          </a:p>
        </p:txBody>
      </p:sp>
      <p:sp>
        <p:nvSpPr>
          <p:cNvPr id="107" name="Google Shape;107;p16"/>
          <p:cNvSpPr txBox="1">
            <a:spLocks noGrp="1"/>
          </p:cNvSpPr>
          <p:nvPr>
            <p:ph type="body" idx="1"/>
          </p:nvPr>
        </p:nvSpPr>
        <p:spPr>
          <a:xfrm>
            <a:off x="229300" y="2078875"/>
            <a:ext cx="4342700" cy="2261100"/>
          </a:xfrm>
          <a:prstGeom prst="rect">
            <a:avLst/>
          </a:prstGeom>
        </p:spPr>
        <p:txBody>
          <a:bodyPr spcFirstLastPara="1" wrap="square" lIns="91425" tIns="91425" rIns="87825" bIns="91425" anchor="t" anchorCtr="0">
            <a:normAutofit/>
          </a:bodyPr>
          <a:lstStyle/>
          <a:p>
            <a:pPr lvl="0" indent="0" algn="just">
              <a:spcAft>
                <a:spcPts val="1200"/>
              </a:spcAft>
              <a:buNone/>
            </a:pPr>
            <a:r>
              <a:rPr lang="en-US" sz="1050">
                <a:solidFill>
                  <a:schemeClr val="dk2"/>
                </a:solidFill>
                <a:latin typeface="Raleway"/>
                <a:sym typeface="Raleway"/>
              </a:rPr>
              <a:t>This project focuses on localizing a moving vehicle using 10 UWB antennas from the </a:t>
            </a:r>
            <a:r>
              <a:rPr lang="en-US" sz="1050" err="1">
                <a:solidFill>
                  <a:schemeClr val="dk2"/>
                </a:solidFill>
                <a:latin typeface="Raleway"/>
                <a:sym typeface="Raleway"/>
              </a:rPr>
              <a:t>Ubisense</a:t>
            </a:r>
            <a:r>
              <a:rPr lang="en-US" sz="1050">
                <a:solidFill>
                  <a:schemeClr val="dk2"/>
                </a:solidFill>
                <a:latin typeface="Raleway"/>
                <a:sym typeface="Raleway"/>
              </a:rPr>
              <a:t> Dimension 4 system. The goal is to estimate the vehicle’s position using </a:t>
            </a:r>
            <a:r>
              <a:rPr lang="en-US" sz="1050" err="1">
                <a:solidFill>
                  <a:schemeClr val="dk2"/>
                </a:solidFill>
                <a:latin typeface="Raleway"/>
                <a:sym typeface="Raleway"/>
              </a:rPr>
              <a:t>TDoA</a:t>
            </a:r>
            <a:r>
              <a:rPr lang="en-US" sz="1050">
                <a:solidFill>
                  <a:schemeClr val="dk2"/>
                </a:solidFill>
                <a:latin typeface="Raleway"/>
                <a:sym typeface="Raleway"/>
              </a:rPr>
              <a:t> and </a:t>
            </a:r>
            <a:r>
              <a:rPr lang="en-US" sz="1050" err="1">
                <a:solidFill>
                  <a:schemeClr val="dk2"/>
                </a:solidFill>
                <a:latin typeface="Raleway"/>
                <a:sym typeface="Raleway"/>
              </a:rPr>
              <a:t>AoA</a:t>
            </a:r>
            <a:r>
              <a:rPr lang="en-US" sz="1050">
                <a:solidFill>
                  <a:schemeClr val="dk2"/>
                </a:solidFill>
                <a:latin typeface="Raleway"/>
                <a:sym typeface="Raleway"/>
              </a:rPr>
              <a:t> measurements, sampled at 10 Hz. Data is processed in MATLAB, and different localization methods (</a:t>
            </a:r>
            <a:r>
              <a:rPr lang="en-US" sz="1050" err="1">
                <a:solidFill>
                  <a:schemeClr val="dk2"/>
                </a:solidFill>
                <a:latin typeface="Raleway"/>
                <a:sym typeface="Raleway"/>
              </a:rPr>
              <a:t>TDoA</a:t>
            </a:r>
            <a:r>
              <a:rPr lang="en-US" sz="1050">
                <a:solidFill>
                  <a:schemeClr val="dk2"/>
                </a:solidFill>
                <a:latin typeface="Raleway"/>
                <a:sym typeface="Raleway"/>
              </a:rPr>
              <a:t>-only, </a:t>
            </a:r>
            <a:r>
              <a:rPr lang="en-US" sz="1050" err="1">
                <a:solidFill>
                  <a:schemeClr val="dk2"/>
                </a:solidFill>
                <a:latin typeface="Raleway"/>
                <a:sym typeface="Raleway"/>
              </a:rPr>
              <a:t>AoA</a:t>
            </a:r>
            <a:r>
              <a:rPr lang="en-US" sz="1050">
                <a:solidFill>
                  <a:schemeClr val="dk2"/>
                </a:solidFill>
                <a:latin typeface="Raleway"/>
                <a:sym typeface="Raleway"/>
              </a:rPr>
              <a:t>-only, and combined) are compared against GPS RTK ground truth. The analysis highlights accuracy, visualization, and parameter tuning to select the best-performing approach.</a:t>
            </a:r>
            <a:endParaRPr sz="1050">
              <a:solidFill>
                <a:schemeClr val="dk2"/>
              </a:solidFill>
              <a:latin typeface="Raleway"/>
              <a:sym typeface="Raleway"/>
            </a:endParaRPr>
          </a:p>
        </p:txBody>
      </p:sp>
      <p:sp>
        <p:nvSpPr>
          <p:cNvPr id="108" name="Google Shape;10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4</a:t>
            </a:fld>
            <a:endParaRPr/>
          </a:p>
        </p:txBody>
      </p:sp>
      <p:pic>
        <p:nvPicPr>
          <p:cNvPr id="3" name="Picture 2">
            <a:extLst>
              <a:ext uri="{FF2B5EF4-FFF2-40B4-BE49-F238E27FC236}">
                <a16:creationId xmlns:a16="http://schemas.microsoft.com/office/drawing/2014/main" id="{AC917CC5-7066-DA1E-3498-C9717F947D32}"/>
              </a:ext>
            </a:extLst>
          </p:cNvPr>
          <p:cNvPicPr>
            <a:picLocks noChangeAspect="1"/>
          </p:cNvPicPr>
          <p:nvPr/>
        </p:nvPicPr>
        <p:blipFill>
          <a:blip r:embed="rId3"/>
          <a:stretch>
            <a:fillRect/>
          </a:stretch>
        </p:blipFill>
        <p:spPr>
          <a:xfrm>
            <a:off x="5061875" y="1495698"/>
            <a:ext cx="3474427" cy="2955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02499" y="1284274"/>
            <a:ext cx="3300900" cy="375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sz="2300"/>
              <a:t>Vehicle Setup</a:t>
            </a:r>
            <a:br>
              <a:rPr lang="en-US" sz="2300"/>
            </a:br>
            <a:br>
              <a:rPr lang="en-US" sz="1100"/>
            </a:br>
            <a:r>
              <a:rPr lang="en-US" sz="1050" b="0">
                <a:ea typeface="Lato"/>
                <a:cs typeface="Lato"/>
                <a:sym typeface="Lato"/>
              </a:rPr>
              <a:t>The test vehicle was equipped with two GPS RTK modules (GPS 1 and GPS 2) to provide accurate ground truth and orientation reference. Four UWB tags (Tag 1–4) were mounted at known positions on the vehicle to interact with the external UWB antenna network and provide TDOA and AOA data. An onboard IMU was also included to record motion-related measurements. The relative distances between sensors were pre-calibrated and used to support localization accuracy.</a:t>
            </a:r>
            <a:br>
              <a:rPr lang="en-US" sz="1050" b="0">
                <a:ea typeface="Lato"/>
                <a:cs typeface="Lato"/>
                <a:sym typeface="Lato"/>
              </a:rPr>
            </a:br>
            <a:br>
              <a:rPr lang="es" sz="1100" b="0">
                <a:solidFill>
                  <a:srgbClr val="000000"/>
                </a:solidFill>
                <a:latin typeface="Arial"/>
                <a:ea typeface="Arial"/>
                <a:cs typeface="Arial"/>
                <a:sym typeface="Arial"/>
              </a:rPr>
            </a:br>
            <a:endParaRPr sz="1100" b="0">
              <a:solidFill>
                <a:srgbClr val="000000"/>
              </a:solidFill>
              <a:latin typeface="Arial"/>
              <a:ea typeface="Arial"/>
              <a:cs typeface="Arial"/>
              <a:sym typeface="Arial"/>
            </a:endParaRPr>
          </a:p>
          <a:p>
            <a:pPr marL="0" lvl="0" indent="0" algn="l" rtl="0">
              <a:spcBef>
                <a:spcPts val="1200"/>
              </a:spcBef>
              <a:spcAft>
                <a:spcPts val="0"/>
              </a:spcAft>
              <a:buNone/>
            </a:pPr>
            <a:endParaRPr sz="2300"/>
          </a:p>
        </p:txBody>
      </p:sp>
      <p:sp>
        <p:nvSpPr>
          <p:cNvPr id="115" name="Google Shape;115;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5</a:t>
            </a:fld>
            <a:endParaRPr/>
          </a:p>
        </p:txBody>
      </p:sp>
      <p:pic>
        <p:nvPicPr>
          <p:cNvPr id="4" name="Picture 3">
            <a:extLst>
              <a:ext uri="{FF2B5EF4-FFF2-40B4-BE49-F238E27FC236}">
                <a16:creationId xmlns:a16="http://schemas.microsoft.com/office/drawing/2014/main" id="{2E2ACE75-2C78-3119-DEF8-90E721DEDC52}"/>
              </a:ext>
            </a:extLst>
          </p:cNvPr>
          <p:cNvPicPr>
            <a:picLocks noChangeAspect="1"/>
          </p:cNvPicPr>
          <p:nvPr/>
        </p:nvPicPr>
        <p:blipFill>
          <a:blip r:embed="rId3"/>
          <a:stretch>
            <a:fillRect/>
          </a:stretch>
        </p:blipFill>
        <p:spPr>
          <a:xfrm>
            <a:off x="4397776" y="1454092"/>
            <a:ext cx="4214726" cy="31255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8B575F39-A91C-6540-478F-28E04943FDD9}"/>
            </a:ext>
          </a:extLst>
        </p:cNvPr>
        <p:cNvGrpSpPr/>
        <p:nvPr/>
      </p:nvGrpSpPr>
      <p:grpSpPr>
        <a:xfrm>
          <a:off x="0" y="0"/>
          <a:ext cx="0" cy="0"/>
          <a:chOff x="0" y="0"/>
          <a:chExt cx="0" cy="0"/>
        </a:xfrm>
      </p:grpSpPr>
      <p:sp>
        <p:nvSpPr>
          <p:cNvPr id="114" name="Google Shape;114;p17">
            <a:extLst>
              <a:ext uri="{FF2B5EF4-FFF2-40B4-BE49-F238E27FC236}">
                <a16:creationId xmlns:a16="http://schemas.microsoft.com/office/drawing/2014/main" id="{565921AA-78EA-D37D-9F19-C950B0448836}"/>
              </a:ext>
            </a:extLst>
          </p:cNvPr>
          <p:cNvSpPr txBox="1">
            <a:spLocks noGrp="1"/>
          </p:cNvSpPr>
          <p:nvPr>
            <p:ph type="title"/>
          </p:nvPr>
        </p:nvSpPr>
        <p:spPr>
          <a:xfrm>
            <a:off x="730000" y="1318650"/>
            <a:ext cx="3300900" cy="375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br>
              <a:rPr lang="es" sz="2300"/>
            </a:br>
            <a:r>
              <a:rPr lang="es" sz="2300"/>
              <a:t>Problem Statement: </a:t>
            </a:r>
            <a:br>
              <a:rPr lang="es" sz="2300"/>
            </a:br>
            <a:br>
              <a:rPr lang="en-US" sz="1100"/>
            </a:br>
            <a:r>
              <a:rPr lang="en-US" sz="1050" b="0">
                <a:ea typeface="Lato"/>
                <a:cs typeface="Lato"/>
              </a:rPr>
              <a:t>Accurate vehicle localization in complex environments remains a challenging task. This project investigates how Ultra-Wideband (UWB) signals, specifically </a:t>
            </a:r>
            <a:r>
              <a:rPr lang="en-US" sz="1050" b="0" err="1">
                <a:ea typeface="Lato"/>
                <a:cs typeface="Lato"/>
              </a:rPr>
              <a:t>TDoA</a:t>
            </a:r>
            <a:r>
              <a:rPr lang="en-US" sz="1050" b="0">
                <a:ea typeface="Lato"/>
                <a:cs typeface="Lato"/>
              </a:rPr>
              <a:t> and </a:t>
            </a:r>
            <a:r>
              <a:rPr lang="en-US" sz="1050" b="0" err="1">
                <a:ea typeface="Lato"/>
                <a:cs typeface="Lato"/>
              </a:rPr>
              <a:t>AoA</a:t>
            </a:r>
            <a:r>
              <a:rPr lang="en-US" sz="1050" b="0">
                <a:ea typeface="Lato"/>
                <a:cs typeface="Lato"/>
              </a:rPr>
              <a:t> measurements, can be leveraged to estimate a vehicle’s position, and evaluates multiple algorithms to improve accuracy and robustness compared to GPS RTK ground truth.</a:t>
            </a:r>
            <a:br>
              <a:rPr lang="en-US" sz="1050" b="0">
                <a:ea typeface="Lato"/>
                <a:cs typeface="Lato"/>
              </a:rPr>
            </a:br>
            <a:endParaRPr sz="1050" b="0">
              <a:ea typeface="Lato"/>
              <a:cs typeface="Lato"/>
              <a:sym typeface="Lato"/>
            </a:endParaRPr>
          </a:p>
        </p:txBody>
      </p:sp>
      <p:sp>
        <p:nvSpPr>
          <p:cNvPr id="115" name="Google Shape;115;p17">
            <a:extLst>
              <a:ext uri="{FF2B5EF4-FFF2-40B4-BE49-F238E27FC236}">
                <a16:creationId xmlns:a16="http://schemas.microsoft.com/office/drawing/2014/main" id="{92E530B9-9F1C-BC67-F0E8-190669F17C01}"/>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6</a:t>
            </a:fld>
            <a:endParaRPr/>
          </a:p>
        </p:txBody>
      </p:sp>
      <p:pic>
        <p:nvPicPr>
          <p:cNvPr id="16388" name="Picture 4" descr="Free Question Mark Images, Download Free Question Mark Images png ...">
            <a:extLst>
              <a:ext uri="{FF2B5EF4-FFF2-40B4-BE49-F238E27FC236}">
                <a16:creationId xmlns:a16="http://schemas.microsoft.com/office/drawing/2014/main" id="{F1E4AC97-50FF-D535-C165-5A13F4571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7435" y="1188719"/>
            <a:ext cx="2691039" cy="3419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54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E7A47A4A-966C-C88D-AB99-C9ED1E02C583}"/>
            </a:ext>
          </a:extLst>
        </p:cNvPr>
        <p:cNvGrpSpPr/>
        <p:nvPr/>
      </p:nvGrpSpPr>
      <p:grpSpPr>
        <a:xfrm>
          <a:off x="0" y="0"/>
          <a:ext cx="0" cy="0"/>
          <a:chOff x="0" y="0"/>
          <a:chExt cx="0" cy="0"/>
        </a:xfrm>
      </p:grpSpPr>
      <p:sp>
        <p:nvSpPr>
          <p:cNvPr id="114" name="Google Shape;114;p17">
            <a:extLst>
              <a:ext uri="{FF2B5EF4-FFF2-40B4-BE49-F238E27FC236}">
                <a16:creationId xmlns:a16="http://schemas.microsoft.com/office/drawing/2014/main" id="{85183F26-47C7-6374-DAF8-D2B456A98389}"/>
              </a:ext>
            </a:extLst>
          </p:cNvPr>
          <p:cNvSpPr txBox="1">
            <a:spLocks noGrp="1"/>
          </p:cNvSpPr>
          <p:nvPr>
            <p:ph type="title"/>
          </p:nvPr>
        </p:nvSpPr>
        <p:spPr>
          <a:xfrm>
            <a:off x="730000" y="1318650"/>
            <a:ext cx="3300900" cy="3754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sz="2000" dirty="0"/>
              <a:t>Methodologies overview </a:t>
            </a:r>
            <a:br>
              <a:rPr lang="en-US" sz="2300" dirty="0"/>
            </a:br>
            <a:br>
              <a:rPr lang="en-US" sz="1200" b="0" dirty="0"/>
            </a:br>
            <a:r>
              <a:rPr lang="en-US" sz="1200" b="0" dirty="0"/>
              <a:t>Data Analysis: Load and visualize </a:t>
            </a:r>
            <a:r>
              <a:rPr lang="en-US" sz="1200" b="0" dirty="0" err="1"/>
              <a:t>TDoA</a:t>
            </a:r>
            <a:r>
              <a:rPr lang="en-US" sz="1200" b="0" dirty="0"/>
              <a:t>, </a:t>
            </a:r>
            <a:r>
              <a:rPr lang="en-US" sz="1200" b="0" dirty="0" err="1"/>
              <a:t>AoA</a:t>
            </a:r>
            <a:r>
              <a:rPr lang="en-US" sz="1200" b="0" dirty="0"/>
              <a:t>, antenna positions, and GPS ground truth data.</a:t>
            </a:r>
            <a:br>
              <a:rPr lang="en-US" sz="1200" b="0" dirty="0"/>
            </a:br>
            <a:br>
              <a:rPr lang="en-US" sz="1200" b="0" dirty="0"/>
            </a:br>
            <a:r>
              <a:rPr lang="en-US" sz="1200" b="0" dirty="0"/>
              <a:t>AOA Preprocessing: Convert raw azimuth and elevation from local antenna frame to global angles using yaw and pitch.</a:t>
            </a:r>
            <a:br>
              <a:rPr lang="en-US" sz="1200" b="0" dirty="0"/>
            </a:br>
            <a:br>
              <a:rPr lang="en-US" sz="1200" b="0" dirty="0"/>
            </a:br>
            <a:r>
              <a:rPr lang="en-US" sz="1200" b="0" dirty="0"/>
              <a:t>Localization Methods: Implement and compare </a:t>
            </a:r>
            <a:r>
              <a:rPr lang="en-US" sz="1200" b="0" dirty="0" err="1"/>
              <a:t>TDoA</a:t>
            </a:r>
            <a:r>
              <a:rPr lang="en-US" sz="1200" b="0" dirty="0"/>
              <a:t>-only, AOA-only, and hybrid (</a:t>
            </a:r>
            <a:r>
              <a:rPr lang="en-US" sz="1200" b="0" dirty="0" err="1"/>
              <a:t>TDoA</a:t>
            </a:r>
            <a:r>
              <a:rPr lang="en-US" sz="1200" b="0" dirty="0"/>
              <a:t> + AOA) approaches.</a:t>
            </a:r>
            <a:br>
              <a:rPr lang="en-US" sz="1200" b="0" dirty="0"/>
            </a:br>
            <a:br>
              <a:rPr lang="en-US" sz="1200" b="0" dirty="0"/>
            </a:br>
            <a:r>
              <a:rPr lang="en-US" sz="1200" b="0" dirty="0"/>
              <a:t>Tracking Algorithm: Apply filtering (e.g., Kalman Filter, </a:t>
            </a:r>
            <a:r>
              <a:rPr lang="en-US" sz="1200" b="0" dirty="0" err="1"/>
              <a:t>EKF,Hampel</a:t>
            </a:r>
            <a:r>
              <a:rPr lang="en-US" sz="1200" b="0" dirty="0"/>
              <a:t>) to improve dynamic position estimation.</a:t>
            </a:r>
            <a:br>
              <a:rPr lang="en-US" sz="1200" b="0" dirty="0"/>
            </a:br>
            <a:br>
              <a:rPr lang="en-US" sz="1200" b="0" dirty="0"/>
            </a:br>
            <a:r>
              <a:rPr lang="en-US" sz="1200" b="0" dirty="0"/>
              <a:t>Performance Evaluation : Assess accuracy using RMSE and compare results with GPS RTK ground truth.</a:t>
            </a:r>
            <a:br>
              <a:rPr lang="en-US" sz="1200" b="0" dirty="0"/>
            </a:br>
            <a:br>
              <a:rPr lang="es" sz="1100" b="0" dirty="0">
                <a:solidFill>
                  <a:srgbClr val="000000"/>
                </a:solidFill>
                <a:latin typeface="Lato"/>
                <a:ea typeface="Lato"/>
                <a:cs typeface="Lato"/>
                <a:sym typeface="Lato"/>
              </a:rPr>
            </a:br>
            <a:br>
              <a:rPr lang="es" sz="1100" b="0" dirty="0">
                <a:solidFill>
                  <a:srgbClr val="000000"/>
                </a:solidFill>
                <a:latin typeface="Arial"/>
                <a:ea typeface="Arial"/>
                <a:cs typeface="Arial"/>
                <a:sym typeface="Arial"/>
              </a:rPr>
            </a:br>
            <a:endParaRPr sz="1100" b="0" dirty="0">
              <a:solidFill>
                <a:srgbClr val="000000"/>
              </a:solidFill>
              <a:latin typeface="Arial"/>
              <a:ea typeface="Arial"/>
              <a:cs typeface="Arial"/>
              <a:sym typeface="Arial"/>
            </a:endParaRPr>
          </a:p>
          <a:p>
            <a:pPr marL="0" lvl="0" indent="0" algn="l" rtl="0">
              <a:spcBef>
                <a:spcPts val="1200"/>
              </a:spcBef>
              <a:spcAft>
                <a:spcPts val="0"/>
              </a:spcAft>
              <a:buNone/>
            </a:pPr>
            <a:endParaRPr sz="2300" dirty="0"/>
          </a:p>
        </p:txBody>
      </p:sp>
      <p:sp>
        <p:nvSpPr>
          <p:cNvPr id="115" name="Google Shape;115;p17">
            <a:extLst>
              <a:ext uri="{FF2B5EF4-FFF2-40B4-BE49-F238E27FC236}">
                <a16:creationId xmlns:a16="http://schemas.microsoft.com/office/drawing/2014/main" id="{BA1457FD-B5AD-1BD1-2AF5-E5DDD56E0A57}"/>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7</a:t>
            </a:fld>
            <a:endParaRPr/>
          </a:p>
        </p:txBody>
      </p:sp>
      <p:pic>
        <p:nvPicPr>
          <p:cNvPr id="15368" name="Picture 8" descr="Vehicle Tracking System">
            <a:extLst>
              <a:ext uri="{FF2B5EF4-FFF2-40B4-BE49-F238E27FC236}">
                <a16:creationId xmlns:a16="http://schemas.microsoft.com/office/drawing/2014/main" id="{1A1845C8-ACF6-4DDC-B2FE-8F1E973A6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9362" y="1661365"/>
            <a:ext cx="3541511" cy="2494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55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a:extLst>
            <a:ext uri="{FF2B5EF4-FFF2-40B4-BE49-F238E27FC236}">
              <a16:creationId xmlns:a16="http://schemas.microsoft.com/office/drawing/2014/main" id="{3E4A042B-6E3B-0C73-E761-A7B015F23166}"/>
            </a:ext>
          </a:extLst>
        </p:cNvPr>
        <p:cNvGrpSpPr/>
        <p:nvPr/>
      </p:nvGrpSpPr>
      <p:grpSpPr>
        <a:xfrm>
          <a:off x="0" y="0"/>
          <a:ext cx="0" cy="0"/>
          <a:chOff x="0" y="0"/>
          <a:chExt cx="0" cy="0"/>
        </a:xfrm>
      </p:grpSpPr>
      <p:sp>
        <p:nvSpPr>
          <p:cNvPr id="114" name="Google Shape;114;p17">
            <a:extLst>
              <a:ext uri="{FF2B5EF4-FFF2-40B4-BE49-F238E27FC236}">
                <a16:creationId xmlns:a16="http://schemas.microsoft.com/office/drawing/2014/main" id="{5CC3D755-E794-9AEB-E5C2-207CB268FDCC}"/>
              </a:ext>
            </a:extLst>
          </p:cNvPr>
          <p:cNvSpPr txBox="1">
            <a:spLocks noGrp="1"/>
          </p:cNvSpPr>
          <p:nvPr>
            <p:ph type="title"/>
          </p:nvPr>
        </p:nvSpPr>
        <p:spPr>
          <a:xfrm>
            <a:off x="730000" y="1318650"/>
            <a:ext cx="3300900" cy="375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s" sz="2300"/>
              <a:t>Data analysis </a:t>
            </a:r>
            <a:br>
              <a:rPr lang="es" sz="2300"/>
            </a:br>
            <a:br>
              <a:rPr lang="es" sz="2300"/>
            </a:br>
            <a:br>
              <a:rPr lang="es" sz="1200" b="0">
                <a:solidFill>
                  <a:srgbClr val="000000"/>
                </a:solidFill>
                <a:latin typeface="Arial"/>
                <a:cs typeface="Arial"/>
                <a:sym typeface="Arial"/>
              </a:rPr>
            </a:br>
            <a:r>
              <a:rPr lang="en-US" sz="1050" b="0">
                <a:sym typeface="Lato"/>
              </a:rPr>
              <a:t>the raw measurements from the dataset were analyzed using a custom MATLAB script. </a:t>
            </a:r>
            <a:r>
              <a:rPr lang="en-US" sz="1050" b="0" err="1">
                <a:sym typeface="Lato"/>
              </a:rPr>
              <a:t>TDoA</a:t>
            </a:r>
            <a:r>
              <a:rPr lang="en-US" sz="1050" b="0">
                <a:sym typeface="Lato"/>
              </a:rPr>
              <a:t> values (channels 1–9) and </a:t>
            </a:r>
            <a:r>
              <a:rPr lang="en-US" sz="1050" b="0" err="1">
                <a:sym typeface="Lato"/>
              </a:rPr>
              <a:t>AoA</a:t>
            </a:r>
            <a:r>
              <a:rPr lang="en-US" sz="1050" b="0">
                <a:sym typeface="Lato"/>
              </a:rPr>
              <a:t> azimuth/elevation angles were plotted over time. The positions of the UWB antennas were visualized in 3D space, along with static and animated </a:t>
            </a:r>
            <a:r>
              <a:rPr lang="en-US" sz="1050" b="0" err="1">
                <a:sym typeface="Lato"/>
              </a:rPr>
              <a:t>AoA</a:t>
            </a:r>
            <a:r>
              <a:rPr lang="en-US" sz="1050" b="0">
                <a:sym typeface="Lato"/>
              </a:rPr>
              <a:t> rays. This analysis provided an understanding of signal quality, spatial distribution of APs, and angular coverage, helping identify potential anomalies in the measurements.</a:t>
            </a:r>
            <a:br>
              <a:rPr lang="es" sz="1100" b="0">
                <a:sym typeface="Lato"/>
              </a:rPr>
            </a:br>
            <a:br>
              <a:rPr lang="es" sz="1100" b="0">
                <a:solidFill>
                  <a:srgbClr val="000000"/>
                </a:solidFill>
                <a:latin typeface="Arial"/>
                <a:ea typeface="Arial"/>
                <a:cs typeface="Arial"/>
                <a:sym typeface="Arial"/>
              </a:rPr>
            </a:br>
            <a:endParaRPr sz="1100" b="0">
              <a:solidFill>
                <a:srgbClr val="000000"/>
              </a:solidFill>
              <a:latin typeface="Arial"/>
              <a:ea typeface="Arial"/>
              <a:cs typeface="Arial"/>
              <a:sym typeface="Arial"/>
            </a:endParaRPr>
          </a:p>
          <a:p>
            <a:pPr marL="0" lvl="0" indent="0" algn="l" rtl="0">
              <a:spcBef>
                <a:spcPts val="1200"/>
              </a:spcBef>
              <a:spcAft>
                <a:spcPts val="0"/>
              </a:spcAft>
              <a:buNone/>
            </a:pPr>
            <a:endParaRPr sz="2300"/>
          </a:p>
        </p:txBody>
      </p:sp>
      <p:sp>
        <p:nvSpPr>
          <p:cNvPr id="115" name="Google Shape;115;p17">
            <a:extLst>
              <a:ext uri="{FF2B5EF4-FFF2-40B4-BE49-F238E27FC236}">
                <a16:creationId xmlns:a16="http://schemas.microsoft.com/office/drawing/2014/main" id="{FA0A2C27-66AC-AA43-EF04-7050499E20A6}"/>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8</a:t>
            </a:fld>
            <a:endParaRPr/>
          </a:p>
        </p:txBody>
      </p:sp>
      <p:pic>
        <p:nvPicPr>
          <p:cNvPr id="17410" name="Picture 2" descr="Data Chart Data analytics icon monitoring Big data analysis Containing ...">
            <a:extLst>
              <a:ext uri="{FF2B5EF4-FFF2-40B4-BE49-F238E27FC236}">
                <a16:creationId xmlns:a16="http://schemas.microsoft.com/office/drawing/2014/main" id="{52C9ED7C-0168-A310-9460-D73DDBC51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584" y="1234439"/>
            <a:ext cx="3125289" cy="312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27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4">
          <a:extLst>
            <a:ext uri="{FF2B5EF4-FFF2-40B4-BE49-F238E27FC236}">
              <a16:creationId xmlns:a16="http://schemas.microsoft.com/office/drawing/2014/main" id="{F78136A1-9714-6286-41F8-1EF6A13E530C}"/>
            </a:ext>
          </a:extLst>
        </p:cNvPr>
        <p:cNvGrpSpPr/>
        <p:nvPr/>
      </p:nvGrpSpPr>
      <p:grpSpPr>
        <a:xfrm>
          <a:off x="0" y="0"/>
          <a:ext cx="0" cy="0"/>
          <a:chOff x="0" y="0"/>
          <a:chExt cx="0" cy="0"/>
        </a:xfrm>
      </p:grpSpPr>
      <p:sp>
        <p:nvSpPr>
          <p:cNvPr id="375" name="Google Shape;375;p43">
            <a:extLst>
              <a:ext uri="{FF2B5EF4-FFF2-40B4-BE49-F238E27FC236}">
                <a16:creationId xmlns:a16="http://schemas.microsoft.com/office/drawing/2014/main" id="{E0EE50A1-E705-1F07-2D8B-66BCF13F18CE}"/>
              </a:ext>
            </a:extLst>
          </p:cNvPr>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s"/>
              <a:t>9</a:t>
            </a:fld>
            <a:endParaRPr/>
          </a:p>
        </p:txBody>
      </p:sp>
      <p:sp>
        <p:nvSpPr>
          <p:cNvPr id="376" name="Google Shape;376;p43">
            <a:extLst>
              <a:ext uri="{FF2B5EF4-FFF2-40B4-BE49-F238E27FC236}">
                <a16:creationId xmlns:a16="http://schemas.microsoft.com/office/drawing/2014/main" id="{860186F7-44DA-4F36-A1F0-BCF674DF9F5D}"/>
              </a:ext>
            </a:extLst>
          </p:cNvPr>
          <p:cNvSpPr txBox="1">
            <a:spLocks noGrp="1"/>
          </p:cNvSpPr>
          <p:nvPr>
            <p:ph type="title"/>
          </p:nvPr>
        </p:nvSpPr>
        <p:spPr>
          <a:xfrm>
            <a:off x="730000" y="1318650"/>
            <a:ext cx="3842100" cy="1687200"/>
          </a:xfrm>
          <a:prstGeom prst="rect">
            <a:avLst/>
          </a:prstGeom>
        </p:spPr>
        <p:txBody>
          <a:bodyPr spcFirstLastPara="1" wrap="square" lIns="91425" tIns="91425" rIns="91425" bIns="91425" anchor="t" anchorCtr="0">
            <a:normAutofit/>
          </a:bodyPr>
          <a:lstStyle/>
          <a:p>
            <a:pPr lvl="0"/>
            <a:r>
              <a:rPr lang="en-US" sz="2000"/>
              <a:t>Raw </a:t>
            </a:r>
            <a:r>
              <a:rPr lang="en-US" sz="2000" err="1"/>
              <a:t>TDoA</a:t>
            </a:r>
            <a:r>
              <a:rPr lang="en-US" sz="2000"/>
              <a:t> Visualization</a:t>
            </a:r>
            <a:endParaRPr sz="2000"/>
          </a:p>
        </p:txBody>
      </p:sp>
      <p:sp>
        <p:nvSpPr>
          <p:cNvPr id="378" name="Google Shape;378;p43">
            <a:extLst>
              <a:ext uri="{FF2B5EF4-FFF2-40B4-BE49-F238E27FC236}">
                <a16:creationId xmlns:a16="http://schemas.microsoft.com/office/drawing/2014/main" id="{003B598C-BCA1-F6D1-A184-331C6DD02889}"/>
              </a:ext>
            </a:extLst>
          </p:cNvPr>
          <p:cNvSpPr txBox="1">
            <a:spLocks noGrp="1"/>
          </p:cNvSpPr>
          <p:nvPr>
            <p:ph type="body" idx="2"/>
          </p:nvPr>
        </p:nvSpPr>
        <p:spPr>
          <a:xfrm>
            <a:off x="683025" y="1815737"/>
            <a:ext cx="3300900" cy="2934113"/>
          </a:xfrm>
          <a:prstGeom prst="rect">
            <a:avLst/>
          </a:prstGeom>
        </p:spPr>
        <p:txBody>
          <a:bodyPr spcFirstLastPara="1" wrap="square" lIns="91425" tIns="91425" rIns="91425" bIns="91425" anchor="t" anchorCtr="0">
            <a:normAutofit fontScale="70000" lnSpcReduction="20000"/>
          </a:bodyPr>
          <a:lstStyle/>
          <a:p>
            <a:pPr marL="0" lvl="0" indent="0">
              <a:buNone/>
            </a:pPr>
            <a:r>
              <a:rPr lang="en-US" sz="1500">
                <a:solidFill>
                  <a:schemeClr val="dk2"/>
                </a:solidFill>
                <a:latin typeface="Raleway"/>
                <a:sym typeface="Raleway"/>
              </a:rPr>
              <a:t>The first 9 </a:t>
            </a:r>
            <a:r>
              <a:rPr lang="en-US" sz="1500" err="1">
                <a:solidFill>
                  <a:schemeClr val="dk2"/>
                </a:solidFill>
                <a:latin typeface="Raleway"/>
                <a:sym typeface="Raleway"/>
              </a:rPr>
              <a:t>TDoA</a:t>
            </a:r>
            <a:r>
              <a:rPr lang="en-US" sz="1500">
                <a:solidFill>
                  <a:schemeClr val="dk2"/>
                </a:solidFill>
                <a:latin typeface="Raleway"/>
                <a:sym typeface="Raleway"/>
              </a:rPr>
              <a:t> channels were visualized to assess data quality. The plot shows gaps, noise, and sudden jumps, indicating the presence of measurement anomalies. These issues highlight the need for preprocessing before localization</a:t>
            </a:r>
          </a:p>
          <a:p>
            <a:pPr marL="0" lvl="0" indent="0">
              <a:buNone/>
            </a:pPr>
            <a:endParaRPr lang="en-US" sz="1400" b="1"/>
          </a:p>
          <a:p>
            <a:pPr marL="0" lvl="0" indent="0">
              <a:buNone/>
            </a:pPr>
            <a:endParaRPr lang="en-US" sz="1500" b="1"/>
          </a:p>
          <a:p>
            <a:pPr marL="0" indent="0">
              <a:lnSpc>
                <a:spcPct val="120000"/>
              </a:lnSpc>
              <a:buClr>
                <a:schemeClr val="dk2"/>
              </a:buClr>
              <a:buSzPts val="2600"/>
              <a:buNone/>
            </a:pPr>
            <a:r>
              <a:rPr lang="en-US" sz="2300" b="1">
                <a:solidFill>
                  <a:schemeClr val="dk2"/>
                </a:solidFill>
                <a:latin typeface="Raleway"/>
                <a:sym typeface="Raleway"/>
              </a:rPr>
              <a:t>Raw </a:t>
            </a:r>
            <a:r>
              <a:rPr lang="en-US" sz="2300" b="1" err="1">
                <a:solidFill>
                  <a:schemeClr val="dk2"/>
                </a:solidFill>
                <a:latin typeface="Raleway"/>
                <a:sym typeface="Raleway"/>
              </a:rPr>
              <a:t>AoA</a:t>
            </a:r>
            <a:r>
              <a:rPr lang="en-US" sz="2300" b="1">
                <a:solidFill>
                  <a:schemeClr val="dk2"/>
                </a:solidFill>
                <a:latin typeface="Raleway"/>
                <a:sym typeface="Raleway"/>
              </a:rPr>
              <a:t> Azimuth Visualization</a:t>
            </a:r>
          </a:p>
          <a:p>
            <a:pPr marL="0" indent="0">
              <a:buNone/>
            </a:pPr>
            <a:endParaRPr lang="en-US" sz="1600">
              <a:solidFill>
                <a:schemeClr val="dk2"/>
              </a:solidFill>
              <a:latin typeface="Raleway"/>
            </a:endParaRPr>
          </a:p>
          <a:p>
            <a:pPr marL="0" indent="0">
              <a:buNone/>
            </a:pPr>
            <a:r>
              <a:rPr lang="en-US" sz="1600">
                <a:solidFill>
                  <a:schemeClr val="dk2"/>
                </a:solidFill>
                <a:latin typeface="Raleway"/>
              </a:rPr>
              <a:t>We visualized raw azimuth data from all 10 UWB antennas, converting angles to degrees for clarity. Most channels display smooth, continuous trends aligned with vehicle motion. However, some discontinuities (missing data) are present and must be addressed in later processing steps.</a:t>
            </a:r>
          </a:p>
          <a:p>
            <a:pPr marL="0" indent="0">
              <a:buNone/>
            </a:pPr>
            <a:endParaRPr lang="en-US" sz="1600">
              <a:solidFill>
                <a:schemeClr val="dk2"/>
              </a:solidFill>
              <a:latin typeface="Raleway"/>
            </a:endParaRPr>
          </a:p>
          <a:p>
            <a:pPr marL="0" lvl="0" indent="0">
              <a:buNone/>
            </a:pPr>
            <a:endParaRPr lang="en-US" sz="1400" b="1"/>
          </a:p>
        </p:txBody>
      </p:sp>
      <p:pic>
        <p:nvPicPr>
          <p:cNvPr id="2" name="Picture 1">
            <a:extLst>
              <a:ext uri="{FF2B5EF4-FFF2-40B4-BE49-F238E27FC236}">
                <a16:creationId xmlns:a16="http://schemas.microsoft.com/office/drawing/2014/main" id="{39D5F5AF-2083-35BA-91F3-33E4EDB735CB}"/>
              </a:ext>
            </a:extLst>
          </p:cNvPr>
          <p:cNvPicPr>
            <a:picLocks noChangeAspect="1"/>
          </p:cNvPicPr>
          <p:nvPr/>
        </p:nvPicPr>
        <p:blipFill>
          <a:blip r:embed="rId3"/>
          <a:stretch>
            <a:fillRect/>
          </a:stretch>
        </p:blipFill>
        <p:spPr>
          <a:xfrm>
            <a:off x="5345579" y="189606"/>
            <a:ext cx="3029716" cy="2382143"/>
          </a:xfrm>
          <a:prstGeom prst="rect">
            <a:avLst/>
          </a:prstGeom>
        </p:spPr>
      </p:pic>
      <p:pic>
        <p:nvPicPr>
          <p:cNvPr id="5" name="Picture 4">
            <a:extLst>
              <a:ext uri="{FF2B5EF4-FFF2-40B4-BE49-F238E27FC236}">
                <a16:creationId xmlns:a16="http://schemas.microsoft.com/office/drawing/2014/main" id="{2DD93E82-F14A-4FFD-1105-8DCCECCAD3F5}"/>
              </a:ext>
            </a:extLst>
          </p:cNvPr>
          <p:cNvPicPr>
            <a:picLocks noChangeAspect="1"/>
          </p:cNvPicPr>
          <p:nvPr/>
        </p:nvPicPr>
        <p:blipFill>
          <a:blip r:embed="rId4"/>
          <a:stretch>
            <a:fillRect/>
          </a:stretch>
        </p:blipFill>
        <p:spPr>
          <a:xfrm>
            <a:off x="5345579" y="2677886"/>
            <a:ext cx="3004737" cy="2342598"/>
          </a:xfrm>
          <a:prstGeom prst="rect">
            <a:avLst/>
          </a:prstGeom>
        </p:spPr>
      </p:pic>
    </p:spTree>
    <p:extLst>
      <p:ext uri="{BB962C8B-B14F-4D97-AF65-F5344CB8AC3E}">
        <p14:creationId xmlns:p14="http://schemas.microsoft.com/office/powerpoint/2010/main" val="84638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2590</Words>
  <Application>Microsoft Office PowerPoint</Application>
  <PresentationFormat>On-screen Show (16:9)</PresentationFormat>
  <Paragraphs>304</Paragraphs>
  <Slides>30</Slides>
  <Notes>30</Notes>
  <HiddenSlides>0</HiddenSlides>
  <MMClips>1</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Streamline</vt:lpstr>
      <vt:lpstr>Localization, Navigation and Smart Mobility</vt:lpstr>
      <vt:lpstr>Vehicle localization in a racetrack</vt:lpstr>
      <vt:lpstr>Index</vt:lpstr>
      <vt:lpstr>Introduction</vt:lpstr>
      <vt:lpstr>Vehicle Setup  The test vehicle was equipped with two GPS RTK modules (GPS 1 and GPS 2) to provide accurate ground truth and orientation reference. Four UWB tags (Tag 1–4) were mounted at known positions on the vehicle to interact with the external UWB antenna network and provide TDOA and AOA data. An onboard IMU was also included to record motion-related measurements. The relative distances between sensors were pre-calibrated and used to support localization accuracy.   </vt:lpstr>
      <vt:lpstr> Problem Statement:   Accurate vehicle localization in complex environments remains a challenging task. This project investigates how Ultra-Wideband (UWB) signals, specifically TDoA and AoA measurements, can be leveraged to estimate a vehicle’s position, and evaluates multiple algorithms to improve accuracy and robustness compared to GPS RTK ground truth. </vt:lpstr>
      <vt:lpstr>Methodologies overview   Data Analysis: Load and visualize TDoA, AoA, antenna positions, and GPS ground truth data.  AOA Preprocessing: Convert raw azimuth and elevation from local antenna frame to global angles using yaw and pitch.  Localization Methods: Implement and compare TDoA-only, AOA-only, and hybrid (TDoA + AOA) approaches.  Tracking Algorithm: Apply filtering (e.g., Kalman Filter, EKF,Hampel) to improve dynamic position estimation.  Performance Evaluation : Assess accuracy using RMSE and compare results with GPS RTK ground truth.    </vt:lpstr>
      <vt:lpstr>Data analysis    the raw measurements from the dataset were analyzed using a custom MATLAB script. TDoA values (channels 1–9) and AoA azimuth/elevation angles were plotted over time. The positions of the UWB antennas were visualized in 3D space, along with static and animated AoA rays. This analysis provided an understanding of signal quality, spatial distribution of APs, and angular coverage, helping identify potential anomalies in the measurements.   </vt:lpstr>
      <vt:lpstr>Raw TDoA Visualization</vt:lpstr>
      <vt:lpstr>Raw AoA Elevation Analysis</vt:lpstr>
      <vt:lpstr>The 3D animation   Illustrates how AoA rays from active APs evolve over time, partially aligning with the ground-truth trajectory. At the final frame, only a subset of APs provides usable directional data, reflecting the time-varying signal visibility and AP relevance.    </vt:lpstr>
      <vt:lpstr>AOA-Only, using EKF (Track 1: with Obstacle)</vt:lpstr>
      <vt:lpstr>AOA-Only, using EKF (Track 1: with Obstacle)</vt:lpstr>
      <vt:lpstr>AOA-only EKF — Track2:</vt:lpstr>
      <vt:lpstr>AOA-only EKF — Track 2:</vt:lpstr>
      <vt:lpstr>Track 3: (AOA-only EKF)</vt:lpstr>
      <vt:lpstr>Track 3: (AOA-only EKF)</vt:lpstr>
      <vt:lpstr>AOA-Only EKF: Summary of Results</vt:lpstr>
      <vt:lpstr>Methodology  TDOA-only   We implemented a TDOA-only localization method based on least-squares optimization of range-difference measurements between Access Points (APs). A Hampel filter was used to remove outliers from raw estimates. The trajectory was further smoothed using a 2D Kalman Filter with constant velocity dynamics. Performance was evaluated on three test tracks using metrics such as MAE, RMSE, availability, and reliability.  </vt:lpstr>
      <vt:lpstr>TDOA-only — Track 1: with obstacle</vt:lpstr>
      <vt:lpstr>TDOA-only — Track 2: no obstacle</vt:lpstr>
      <vt:lpstr>TDOA-only — Track 3</vt:lpstr>
      <vt:lpstr>(TDOA + AOA) – Track 1: with obstacle </vt:lpstr>
      <vt:lpstr>(TDOA + AOA) – Track 1: with obstacle</vt:lpstr>
      <vt:lpstr>(TDOA + AOA) – Track 2: No Obstacle  </vt:lpstr>
      <vt:lpstr>(TDOA + AOA) – Track: No Obstacle</vt:lpstr>
      <vt:lpstr>(TDOA + AOA) – Track 3  </vt:lpstr>
      <vt:lpstr>(TDOA + AOA) – Track 3</vt:lpstr>
      <vt:lpstr>Results Comparison of TDOA + AOA Tracks</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Localization, Navigation and Smart Mobility</dc:title>
  <dc:creator>sahar</dc:creator>
  <cp:lastModifiedBy>Sahar Abasi Fard</cp:lastModifiedBy>
  <cp:revision>43</cp:revision>
  <dcterms:modified xsi:type="dcterms:W3CDTF">2025-07-22T10:59:51Z</dcterms:modified>
</cp:coreProperties>
</file>